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7" r:id="rId5"/>
    <p:sldId id="573" r:id="rId6"/>
    <p:sldId id="677" r:id="rId7"/>
    <p:sldId id="661" r:id="rId8"/>
    <p:sldId id="678" r:id="rId9"/>
    <p:sldId id="679" r:id="rId10"/>
    <p:sldId id="795" r:id="rId11"/>
    <p:sldId id="798" r:id="rId12"/>
    <p:sldId id="671" r:id="rId13"/>
    <p:sldId id="509" r:id="rId14"/>
    <p:sldId id="674" r:id="rId15"/>
    <p:sldId id="672" r:id="rId16"/>
    <p:sldId id="588" r:id="rId17"/>
    <p:sldId id="673" r:id="rId18"/>
    <p:sldId id="513" r:id="rId19"/>
    <p:sldId id="799" r:id="rId20"/>
    <p:sldId id="659" r:id="rId21"/>
    <p:sldId id="660" r:id="rId22"/>
    <p:sldId id="28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C80911-24AB-4546-B57B-D13FFF2D7C79}" v="22" dt="2024-11-26T16:51:10.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97" autoAdjust="0"/>
  </p:normalViewPr>
  <p:slideViewPr>
    <p:cSldViewPr snapToGrid="0">
      <p:cViewPr varScale="1">
        <p:scale>
          <a:sx n="51" d="100"/>
          <a:sy n="51" d="100"/>
        </p:scale>
        <p:origin x="11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Lalonde" userId="cf40b767-5741-42ac-b7a8-7405852a4283" providerId="ADAL" clId="{DFC80911-24AB-4546-B57B-D13FFF2D7C79}"/>
    <pc:docChg chg="undo redo custSel addSld delSld modSld sldOrd">
      <pc:chgData name="Emilie Lalonde" userId="cf40b767-5741-42ac-b7a8-7405852a4283" providerId="ADAL" clId="{DFC80911-24AB-4546-B57B-D13FFF2D7C79}" dt="2024-11-26T17:03:32.818" v="2065" actId="113"/>
      <pc:docMkLst>
        <pc:docMk/>
      </pc:docMkLst>
      <pc:sldChg chg="addSp delSp modSp mod">
        <pc:chgData name="Emilie Lalonde" userId="cf40b767-5741-42ac-b7a8-7405852a4283" providerId="ADAL" clId="{DFC80911-24AB-4546-B57B-D13FFF2D7C79}" dt="2024-11-11T16:06:28.834" v="163" actId="1076"/>
        <pc:sldMkLst>
          <pc:docMk/>
          <pc:sldMk cId="109857222" sldId="257"/>
        </pc:sldMkLst>
        <pc:spChg chg="add del mod ord">
          <ac:chgData name="Emilie Lalonde" userId="cf40b767-5741-42ac-b7a8-7405852a4283" providerId="ADAL" clId="{DFC80911-24AB-4546-B57B-D13FFF2D7C79}" dt="2024-11-11T16:06:01.287" v="139" actId="11529"/>
          <ac:spMkLst>
            <pc:docMk/>
            <pc:sldMk cId="109857222" sldId="257"/>
            <ac:spMk id="2" creationId="{F43EC0E5-A94F-A02A-CB34-FA7307545977}"/>
          </ac:spMkLst>
        </pc:spChg>
        <pc:spChg chg="mod">
          <ac:chgData name="Emilie Lalonde" userId="cf40b767-5741-42ac-b7a8-7405852a4283" providerId="ADAL" clId="{DFC80911-24AB-4546-B57B-D13FFF2D7C79}" dt="2024-11-11T16:06:28.834" v="163" actId="1076"/>
          <ac:spMkLst>
            <pc:docMk/>
            <pc:sldMk cId="109857222" sldId="257"/>
            <ac:spMk id="3" creationId="{626058F5-6D77-9D65-7A6C-BFD12C67FCDB}"/>
          </ac:spMkLst>
        </pc:spChg>
        <pc:spChg chg="mod">
          <ac:chgData name="Emilie Lalonde" userId="cf40b767-5741-42ac-b7a8-7405852a4283" providerId="ADAL" clId="{DFC80911-24AB-4546-B57B-D13FFF2D7C79}" dt="2024-11-11T16:06:22.867" v="162" actId="1036"/>
          <ac:spMkLst>
            <pc:docMk/>
            <pc:sldMk cId="109857222" sldId="257"/>
            <ac:spMk id="12" creationId="{94556114-5A1E-8876-A093-2BE849A6606A}"/>
          </ac:spMkLst>
        </pc:spChg>
        <pc:picChg chg="del">
          <ac:chgData name="Emilie Lalonde" userId="cf40b767-5741-42ac-b7a8-7405852a4283" providerId="ADAL" clId="{DFC80911-24AB-4546-B57B-D13FFF2D7C79}" dt="2024-11-11T16:05:30.251" v="133" actId="478"/>
          <ac:picMkLst>
            <pc:docMk/>
            <pc:sldMk cId="109857222" sldId="257"/>
            <ac:picMk id="7" creationId="{164FBF16-38CE-257D-FBDE-D496CFD58E0C}"/>
          </ac:picMkLst>
        </pc:picChg>
        <pc:picChg chg="mod">
          <ac:chgData name="Emilie Lalonde" userId="cf40b767-5741-42ac-b7a8-7405852a4283" providerId="ADAL" clId="{DFC80911-24AB-4546-B57B-D13FFF2D7C79}" dt="2024-11-11T16:06:18.873" v="142" actId="1076"/>
          <ac:picMkLst>
            <pc:docMk/>
            <pc:sldMk cId="109857222" sldId="257"/>
            <ac:picMk id="9" creationId="{D36E3368-24D2-AA3A-6BC2-BC962A45033D}"/>
          </ac:picMkLst>
        </pc:picChg>
      </pc:sldChg>
      <pc:sldChg chg="del">
        <pc:chgData name="Emilie Lalonde" userId="cf40b767-5741-42ac-b7a8-7405852a4283" providerId="ADAL" clId="{DFC80911-24AB-4546-B57B-D13FFF2D7C79}" dt="2024-11-11T16:06:44.087" v="164" actId="47"/>
        <pc:sldMkLst>
          <pc:docMk/>
          <pc:sldMk cId="1504973512" sldId="258"/>
        </pc:sldMkLst>
      </pc:sldChg>
      <pc:sldChg chg="del">
        <pc:chgData name="Emilie Lalonde" userId="cf40b767-5741-42ac-b7a8-7405852a4283" providerId="ADAL" clId="{DFC80911-24AB-4546-B57B-D13FFF2D7C79}" dt="2024-11-11T16:06:59.036" v="165" actId="47"/>
        <pc:sldMkLst>
          <pc:docMk/>
          <pc:sldMk cId="2747994577" sldId="259"/>
        </pc:sldMkLst>
      </pc:sldChg>
      <pc:sldChg chg="del">
        <pc:chgData name="Emilie Lalonde" userId="cf40b767-5741-42ac-b7a8-7405852a4283" providerId="ADAL" clId="{DFC80911-24AB-4546-B57B-D13FFF2D7C79}" dt="2024-11-11T16:06:59.036" v="165" actId="47"/>
        <pc:sldMkLst>
          <pc:docMk/>
          <pc:sldMk cId="3072228298" sldId="263"/>
        </pc:sldMkLst>
      </pc:sldChg>
      <pc:sldChg chg="del">
        <pc:chgData name="Emilie Lalonde" userId="cf40b767-5741-42ac-b7a8-7405852a4283" providerId="ADAL" clId="{DFC80911-24AB-4546-B57B-D13FFF2D7C79}" dt="2024-11-11T16:06:59.036" v="165" actId="47"/>
        <pc:sldMkLst>
          <pc:docMk/>
          <pc:sldMk cId="2071689163" sldId="507"/>
        </pc:sldMkLst>
      </pc:sldChg>
      <pc:sldChg chg="delSp modSp mod ord">
        <pc:chgData name="Emilie Lalonde" userId="cf40b767-5741-42ac-b7a8-7405852a4283" providerId="ADAL" clId="{DFC80911-24AB-4546-B57B-D13FFF2D7C79}" dt="2024-11-13T10:05:56.198" v="738" actId="478"/>
        <pc:sldMkLst>
          <pc:docMk/>
          <pc:sldMk cId="3998357046" sldId="509"/>
        </pc:sldMkLst>
        <pc:spChg chg="del mod">
          <ac:chgData name="Emilie Lalonde" userId="cf40b767-5741-42ac-b7a8-7405852a4283" providerId="ADAL" clId="{DFC80911-24AB-4546-B57B-D13FFF2D7C79}" dt="2024-11-13T10:05:56.198" v="738" actId="478"/>
          <ac:spMkLst>
            <pc:docMk/>
            <pc:sldMk cId="3998357046" sldId="509"/>
            <ac:spMk id="7" creationId="{E3C766DB-0C36-CD51-68B4-73273BF6F0B6}"/>
          </ac:spMkLst>
        </pc:spChg>
      </pc:sldChg>
      <pc:sldChg chg="del">
        <pc:chgData name="Emilie Lalonde" userId="cf40b767-5741-42ac-b7a8-7405852a4283" providerId="ADAL" clId="{DFC80911-24AB-4546-B57B-D13FFF2D7C79}" dt="2024-11-11T16:06:59.036" v="165" actId="47"/>
        <pc:sldMkLst>
          <pc:docMk/>
          <pc:sldMk cId="1021919016" sldId="511"/>
        </pc:sldMkLst>
      </pc:sldChg>
      <pc:sldChg chg="modSp mod">
        <pc:chgData name="Emilie Lalonde" userId="cf40b767-5741-42ac-b7a8-7405852a4283" providerId="ADAL" clId="{DFC80911-24AB-4546-B57B-D13FFF2D7C79}" dt="2024-11-20T14:02:57.799" v="2002" actId="20577"/>
        <pc:sldMkLst>
          <pc:docMk/>
          <pc:sldMk cId="1319795378" sldId="513"/>
        </pc:sldMkLst>
        <pc:spChg chg="mod">
          <ac:chgData name="Emilie Lalonde" userId="cf40b767-5741-42ac-b7a8-7405852a4283" providerId="ADAL" clId="{DFC80911-24AB-4546-B57B-D13FFF2D7C79}" dt="2024-11-20T14:02:57.799" v="2002" actId="20577"/>
          <ac:spMkLst>
            <pc:docMk/>
            <pc:sldMk cId="1319795378" sldId="513"/>
            <ac:spMk id="2" creationId="{5D404A25-7EDB-8FE8-3B6E-DE476F4F13F9}"/>
          </ac:spMkLst>
        </pc:spChg>
      </pc:sldChg>
      <pc:sldChg chg="del">
        <pc:chgData name="Emilie Lalonde" userId="cf40b767-5741-42ac-b7a8-7405852a4283" providerId="ADAL" clId="{DFC80911-24AB-4546-B57B-D13FFF2D7C79}" dt="2024-11-11T16:06:44.087" v="164" actId="47"/>
        <pc:sldMkLst>
          <pc:docMk/>
          <pc:sldMk cId="1771571710" sldId="515"/>
        </pc:sldMkLst>
      </pc:sldChg>
      <pc:sldChg chg="del">
        <pc:chgData name="Emilie Lalonde" userId="cf40b767-5741-42ac-b7a8-7405852a4283" providerId="ADAL" clId="{DFC80911-24AB-4546-B57B-D13FFF2D7C79}" dt="2024-11-11T16:06:59.036" v="165" actId="47"/>
        <pc:sldMkLst>
          <pc:docMk/>
          <pc:sldMk cId="2719515314" sldId="516"/>
        </pc:sldMkLst>
      </pc:sldChg>
      <pc:sldChg chg="del">
        <pc:chgData name="Emilie Lalonde" userId="cf40b767-5741-42ac-b7a8-7405852a4283" providerId="ADAL" clId="{DFC80911-24AB-4546-B57B-D13FFF2D7C79}" dt="2024-11-13T10:20:08.351" v="870" actId="2696"/>
        <pc:sldMkLst>
          <pc:docMk/>
          <pc:sldMk cId="1886695929" sldId="517"/>
        </pc:sldMkLst>
      </pc:sldChg>
      <pc:sldChg chg="del">
        <pc:chgData name="Emilie Lalonde" userId="cf40b767-5741-42ac-b7a8-7405852a4283" providerId="ADAL" clId="{DFC80911-24AB-4546-B57B-D13FFF2D7C79}" dt="2024-11-11T16:07:07.178" v="166" actId="47"/>
        <pc:sldMkLst>
          <pc:docMk/>
          <pc:sldMk cId="3793770129" sldId="519"/>
        </pc:sldMkLst>
      </pc:sldChg>
      <pc:sldChg chg="del">
        <pc:chgData name="Emilie Lalonde" userId="cf40b767-5741-42ac-b7a8-7405852a4283" providerId="ADAL" clId="{DFC80911-24AB-4546-B57B-D13FFF2D7C79}" dt="2024-11-11T16:07:07.178" v="166" actId="47"/>
        <pc:sldMkLst>
          <pc:docMk/>
          <pc:sldMk cId="910815008" sldId="572"/>
        </pc:sldMkLst>
      </pc:sldChg>
      <pc:sldChg chg="addSp delSp modSp mod">
        <pc:chgData name="Emilie Lalonde" userId="cf40b767-5741-42ac-b7a8-7405852a4283" providerId="ADAL" clId="{DFC80911-24AB-4546-B57B-D13FFF2D7C79}" dt="2024-11-14T15:28:46.139" v="1277" actId="1076"/>
        <pc:sldMkLst>
          <pc:docMk/>
          <pc:sldMk cId="3214512889" sldId="573"/>
        </pc:sldMkLst>
        <pc:spChg chg="mod">
          <ac:chgData name="Emilie Lalonde" userId="cf40b767-5741-42ac-b7a8-7405852a4283" providerId="ADAL" clId="{DFC80911-24AB-4546-B57B-D13FFF2D7C79}" dt="2024-11-14T14:42:18.106" v="1258" actId="1035"/>
          <ac:spMkLst>
            <pc:docMk/>
            <pc:sldMk cId="3214512889" sldId="573"/>
            <ac:spMk id="2" creationId="{ADA72954-85AC-FCFB-D8CE-104B9FDD804E}"/>
          </ac:spMkLst>
        </pc:spChg>
        <pc:picChg chg="add mod">
          <ac:chgData name="Emilie Lalonde" userId="cf40b767-5741-42ac-b7a8-7405852a4283" providerId="ADAL" clId="{DFC80911-24AB-4546-B57B-D13FFF2D7C79}" dt="2024-11-14T15:28:46.139" v="1277" actId="1076"/>
          <ac:picMkLst>
            <pc:docMk/>
            <pc:sldMk cId="3214512889" sldId="573"/>
            <ac:picMk id="7" creationId="{B8A436E7-9DCD-1BCF-4C39-FFC46121DAA9}"/>
          </ac:picMkLst>
        </pc:picChg>
        <pc:picChg chg="del">
          <ac:chgData name="Emilie Lalonde" userId="cf40b767-5741-42ac-b7a8-7405852a4283" providerId="ADAL" clId="{DFC80911-24AB-4546-B57B-D13FFF2D7C79}" dt="2024-11-11T16:04:29.035" v="126" actId="478"/>
          <ac:picMkLst>
            <pc:docMk/>
            <pc:sldMk cId="3214512889" sldId="573"/>
            <ac:picMk id="11" creationId="{8C4E2133-F5AF-5DDB-A00B-6B9BC45CF66A}"/>
          </ac:picMkLst>
        </pc:picChg>
      </pc:sldChg>
      <pc:sldChg chg="del">
        <pc:chgData name="Emilie Lalonde" userId="cf40b767-5741-42ac-b7a8-7405852a4283" providerId="ADAL" clId="{DFC80911-24AB-4546-B57B-D13FFF2D7C79}" dt="2024-11-11T16:07:07.178" v="166" actId="47"/>
        <pc:sldMkLst>
          <pc:docMk/>
          <pc:sldMk cId="4086585510" sldId="582"/>
        </pc:sldMkLst>
      </pc:sldChg>
      <pc:sldChg chg="del">
        <pc:chgData name="Emilie Lalonde" userId="cf40b767-5741-42ac-b7a8-7405852a4283" providerId="ADAL" clId="{DFC80911-24AB-4546-B57B-D13FFF2D7C79}" dt="2024-11-11T16:07:07.178" v="166" actId="47"/>
        <pc:sldMkLst>
          <pc:docMk/>
          <pc:sldMk cId="37041933" sldId="584"/>
        </pc:sldMkLst>
      </pc:sldChg>
      <pc:sldChg chg="modSp mod modNotesTx">
        <pc:chgData name="Emilie Lalonde" userId="cf40b767-5741-42ac-b7a8-7405852a4283" providerId="ADAL" clId="{DFC80911-24AB-4546-B57B-D13FFF2D7C79}" dt="2024-11-14T15:34:15.755" v="1299" actId="20577"/>
        <pc:sldMkLst>
          <pc:docMk/>
          <pc:sldMk cId="1071292307" sldId="588"/>
        </pc:sldMkLst>
        <pc:spChg chg="mod">
          <ac:chgData name="Emilie Lalonde" userId="cf40b767-5741-42ac-b7a8-7405852a4283" providerId="ADAL" clId="{DFC80911-24AB-4546-B57B-D13FFF2D7C79}" dt="2024-11-14T15:34:04.511" v="1298" actId="207"/>
          <ac:spMkLst>
            <pc:docMk/>
            <pc:sldMk cId="1071292307" sldId="588"/>
            <ac:spMk id="2" creationId="{6E8524DF-9C51-7E25-2B91-F79A00B6FCD6}"/>
          </ac:spMkLst>
        </pc:spChg>
      </pc:sldChg>
      <pc:sldChg chg="addSp delSp modSp mod modNotesTx">
        <pc:chgData name="Emilie Lalonde" userId="cf40b767-5741-42ac-b7a8-7405852a4283" providerId="ADAL" clId="{DFC80911-24AB-4546-B57B-D13FFF2D7C79}" dt="2024-11-20T14:03:10.501" v="2019" actId="20577"/>
        <pc:sldMkLst>
          <pc:docMk/>
          <pc:sldMk cId="119731831" sldId="659"/>
        </pc:sldMkLst>
        <pc:spChg chg="mod">
          <ac:chgData name="Emilie Lalonde" userId="cf40b767-5741-42ac-b7a8-7405852a4283" providerId="ADAL" clId="{DFC80911-24AB-4546-B57B-D13FFF2D7C79}" dt="2024-11-20T14:03:10.501" v="2019" actId="20577"/>
          <ac:spMkLst>
            <pc:docMk/>
            <pc:sldMk cId="119731831" sldId="659"/>
            <ac:spMk id="3" creationId="{D992F1F4-0044-9DD8-87C8-7637BD634C6E}"/>
          </ac:spMkLst>
        </pc:spChg>
        <pc:spChg chg="mod">
          <ac:chgData name="Emilie Lalonde" userId="cf40b767-5741-42ac-b7a8-7405852a4283" providerId="ADAL" clId="{DFC80911-24AB-4546-B57B-D13FFF2D7C79}" dt="2024-11-14T11:31:29.920" v="1182" actId="1035"/>
          <ac:spMkLst>
            <pc:docMk/>
            <pc:sldMk cId="119731831" sldId="659"/>
            <ac:spMk id="9" creationId="{7DC3C90F-FAE5-A0E4-0FDD-6FF9E6972B55}"/>
          </ac:spMkLst>
        </pc:spChg>
        <pc:picChg chg="del">
          <ac:chgData name="Emilie Lalonde" userId="cf40b767-5741-42ac-b7a8-7405852a4283" providerId="ADAL" clId="{DFC80911-24AB-4546-B57B-D13FFF2D7C79}" dt="2024-11-13T10:24:46.835" v="950" actId="478"/>
          <ac:picMkLst>
            <pc:docMk/>
            <pc:sldMk cId="119731831" sldId="659"/>
            <ac:picMk id="2" creationId="{41703750-1754-6DEC-AD59-DBF4A8142502}"/>
          </ac:picMkLst>
        </pc:picChg>
        <pc:picChg chg="add del mod">
          <ac:chgData name="Emilie Lalonde" userId="cf40b767-5741-42ac-b7a8-7405852a4283" providerId="ADAL" clId="{DFC80911-24AB-4546-B57B-D13FFF2D7C79}" dt="2024-11-14T10:45:08.064" v="1016" actId="478"/>
          <ac:picMkLst>
            <pc:docMk/>
            <pc:sldMk cId="119731831" sldId="659"/>
            <ac:picMk id="7" creationId="{31F37D23-8A80-B2D8-6789-BD47DB824946}"/>
          </ac:picMkLst>
        </pc:picChg>
        <pc:picChg chg="add del mod">
          <ac:chgData name="Emilie Lalonde" userId="cf40b767-5741-42ac-b7a8-7405852a4283" providerId="ADAL" clId="{DFC80911-24AB-4546-B57B-D13FFF2D7C79}" dt="2024-11-14T10:45:36.630" v="1023" actId="478"/>
          <ac:picMkLst>
            <pc:docMk/>
            <pc:sldMk cId="119731831" sldId="659"/>
            <ac:picMk id="11" creationId="{0C3FEC8D-AE50-BE2E-92F0-FB1BD6BD5B56}"/>
          </ac:picMkLst>
        </pc:picChg>
        <pc:picChg chg="add mod">
          <ac:chgData name="Emilie Lalonde" userId="cf40b767-5741-42ac-b7a8-7405852a4283" providerId="ADAL" clId="{DFC80911-24AB-4546-B57B-D13FFF2D7C79}" dt="2024-11-14T10:46:11.748" v="1037" actId="208"/>
          <ac:picMkLst>
            <pc:docMk/>
            <pc:sldMk cId="119731831" sldId="659"/>
            <ac:picMk id="13" creationId="{160AA7A8-6D75-1A07-202A-426E2D3613B3}"/>
          </ac:picMkLst>
        </pc:picChg>
      </pc:sldChg>
      <pc:sldChg chg="addSp delSp modSp mod ord">
        <pc:chgData name="Emilie Lalonde" userId="cf40b767-5741-42ac-b7a8-7405852a4283" providerId="ADAL" clId="{DFC80911-24AB-4546-B57B-D13FFF2D7C79}" dt="2024-11-20T13:37:39.184" v="1304"/>
        <pc:sldMkLst>
          <pc:docMk/>
          <pc:sldMk cId="2677505017" sldId="660"/>
        </pc:sldMkLst>
        <pc:spChg chg="mod">
          <ac:chgData name="Emilie Lalonde" userId="cf40b767-5741-42ac-b7a8-7405852a4283" providerId="ADAL" clId="{DFC80911-24AB-4546-B57B-D13FFF2D7C79}" dt="2024-11-14T10:51:51.385" v="1099" actId="20577"/>
          <ac:spMkLst>
            <pc:docMk/>
            <pc:sldMk cId="2677505017" sldId="660"/>
            <ac:spMk id="3" creationId="{D992F1F4-0044-9DD8-87C8-7637BD634C6E}"/>
          </ac:spMkLst>
        </pc:spChg>
        <pc:spChg chg="mod">
          <ac:chgData name="Emilie Lalonde" userId="cf40b767-5741-42ac-b7a8-7405852a4283" providerId="ADAL" clId="{DFC80911-24AB-4546-B57B-D13FFF2D7C79}" dt="2024-11-14T14:41:50.937" v="1241" actId="207"/>
          <ac:spMkLst>
            <pc:docMk/>
            <pc:sldMk cId="2677505017" sldId="660"/>
            <ac:spMk id="9" creationId="{D10D51D3-F4AB-32BC-4D71-25E8B5637DF0}"/>
          </ac:spMkLst>
        </pc:spChg>
        <pc:picChg chg="del">
          <ac:chgData name="Emilie Lalonde" userId="cf40b767-5741-42ac-b7a8-7405852a4283" providerId="ADAL" clId="{DFC80911-24AB-4546-B57B-D13FFF2D7C79}" dt="2024-11-14T10:50:05.230" v="1056" actId="478"/>
          <ac:picMkLst>
            <pc:docMk/>
            <pc:sldMk cId="2677505017" sldId="660"/>
            <ac:picMk id="2" creationId="{9723AAE6-2738-6067-24BA-DA0E60BDB6E1}"/>
          </ac:picMkLst>
        </pc:picChg>
        <pc:picChg chg="add mod">
          <ac:chgData name="Emilie Lalonde" userId="cf40b767-5741-42ac-b7a8-7405852a4283" providerId="ADAL" clId="{DFC80911-24AB-4546-B57B-D13FFF2D7C79}" dt="2024-11-14T14:37:00.365" v="1199" actId="1076"/>
          <ac:picMkLst>
            <pc:docMk/>
            <pc:sldMk cId="2677505017" sldId="660"/>
            <ac:picMk id="11" creationId="{ACB07D68-0E11-B36D-9EEF-ACDED037E2BE}"/>
          </ac:picMkLst>
        </pc:picChg>
        <pc:picChg chg="add mod">
          <ac:chgData name="Emilie Lalonde" userId="cf40b767-5741-42ac-b7a8-7405852a4283" providerId="ADAL" clId="{DFC80911-24AB-4546-B57B-D13FFF2D7C79}" dt="2024-11-14T14:37:19.546" v="1203" actId="14100"/>
          <ac:picMkLst>
            <pc:docMk/>
            <pc:sldMk cId="2677505017" sldId="660"/>
            <ac:picMk id="13" creationId="{5B9998E0-B981-FE2B-C98A-E6AD821FB295}"/>
          </ac:picMkLst>
        </pc:picChg>
      </pc:sldChg>
      <pc:sldChg chg="addSp delSp modSp mod ord modNotesTx">
        <pc:chgData name="Emilie Lalonde" userId="cf40b767-5741-42ac-b7a8-7405852a4283" providerId="ADAL" clId="{DFC80911-24AB-4546-B57B-D13FFF2D7C79}" dt="2024-11-14T15:31:54.342" v="1295" actId="207"/>
        <pc:sldMkLst>
          <pc:docMk/>
          <pc:sldMk cId="1685265337" sldId="661"/>
        </pc:sldMkLst>
        <pc:spChg chg="mod">
          <ac:chgData name="Emilie Lalonde" userId="cf40b767-5741-42ac-b7a8-7405852a4283" providerId="ADAL" clId="{DFC80911-24AB-4546-B57B-D13FFF2D7C79}" dt="2024-11-14T15:31:54.342" v="1295" actId="207"/>
          <ac:spMkLst>
            <pc:docMk/>
            <pc:sldMk cId="1685265337" sldId="661"/>
            <ac:spMk id="2" creationId="{A2C7B46E-12A6-E6ED-9C70-8EB388D0B35F}"/>
          </ac:spMkLst>
        </pc:spChg>
        <pc:spChg chg="mod">
          <ac:chgData name="Emilie Lalonde" userId="cf40b767-5741-42ac-b7a8-7405852a4283" providerId="ADAL" clId="{DFC80911-24AB-4546-B57B-D13FFF2D7C79}" dt="2024-11-11T16:12:21.573" v="240" actId="20577"/>
          <ac:spMkLst>
            <pc:docMk/>
            <pc:sldMk cId="1685265337" sldId="661"/>
            <ac:spMk id="3" creationId="{D992F1F4-0044-9DD8-87C8-7637BD634C6E}"/>
          </ac:spMkLst>
        </pc:spChg>
        <pc:spChg chg="add del mod">
          <ac:chgData name="Emilie Lalonde" userId="cf40b767-5741-42ac-b7a8-7405852a4283" providerId="ADAL" clId="{DFC80911-24AB-4546-B57B-D13FFF2D7C79}" dt="2024-11-14T15:31:35.518" v="1287" actId="22"/>
          <ac:spMkLst>
            <pc:docMk/>
            <pc:sldMk cId="1685265337" sldId="661"/>
            <ac:spMk id="9" creationId="{BB509D9B-1AD5-1807-C75E-EA736FC5503E}"/>
          </ac:spMkLst>
        </pc:spChg>
        <pc:picChg chg="del">
          <ac:chgData name="Emilie Lalonde" userId="cf40b767-5741-42ac-b7a8-7405852a4283" providerId="ADAL" clId="{DFC80911-24AB-4546-B57B-D13FFF2D7C79}" dt="2024-11-11T16:21:54.527" v="344" actId="478"/>
          <ac:picMkLst>
            <pc:docMk/>
            <pc:sldMk cId="1685265337" sldId="661"/>
            <ac:picMk id="9" creationId="{6C032F19-1694-829E-8E18-8F4AA6E5A23E}"/>
          </ac:picMkLst>
        </pc:picChg>
      </pc:sldChg>
      <pc:sldChg chg="del">
        <pc:chgData name="Emilie Lalonde" userId="cf40b767-5741-42ac-b7a8-7405852a4283" providerId="ADAL" clId="{DFC80911-24AB-4546-B57B-D13FFF2D7C79}" dt="2024-11-11T16:06:59.036" v="165" actId="47"/>
        <pc:sldMkLst>
          <pc:docMk/>
          <pc:sldMk cId="3168334758" sldId="662"/>
        </pc:sldMkLst>
      </pc:sldChg>
      <pc:sldChg chg="del">
        <pc:chgData name="Emilie Lalonde" userId="cf40b767-5741-42ac-b7a8-7405852a4283" providerId="ADAL" clId="{DFC80911-24AB-4546-B57B-D13FFF2D7C79}" dt="2024-11-13T10:18:19.568" v="869" actId="2696"/>
        <pc:sldMkLst>
          <pc:docMk/>
          <pc:sldMk cId="3282026646" sldId="663"/>
        </pc:sldMkLst>
      </pc:sldChg>
      <pc:sldChg chg="delSp modSp mod modNotesTx">
        <pc:chgData name="Emilie Lalonde" userId="cf40b767-5741-42ac-b7a8-7405852a4283" providerId="ADAL" clId="{DFC80911-24AB-4546-B57B-D13FFF2D7C79}" dt="2024-11-13T10:18:05.216" v="868" actId="478"/>
        <pc:sldMkLst>
          <pc:docMk/>
          <pc:sldMk cId="1530159876" sldId="672"/>
        </pc:sldMkLst>
        <pc:spChg chg="mod">
          <ac:chgData name="Emilie Lalonde" userId="cf40b767-5741-42ac-b7a8-7405852a4283" providerId="ADAL" clId="{DFC80911-24AB-4546-B57B-D13FFF2D7C79}" dt="2024-11-13T10:18:02.955" v="867" actId="1036"/>
          <ac:spMkLst>
            <pc:docMk/>
            <pc:sldMk cId="1530159876" sldId="672"/>
            <ac:spMk id="2" creationId="{2D5DC204-A4CD-3081-4345-046FAB9A37C7}"/>
          </ac:spMkLst>
        </pc:spChg>
        <pc:spChg chg="mod">
          <ac:chgData name="Emilie Lalonde" userId="cf40b767-5741-42ac-b7a8-7405852a4283" providerId="ADAL" clId="{DFC80911-24AB-4546-B57B-D13FFF2D7C79}" dt="2024-11-13T10:17:58.667" v="844" actId="14100"/>
          <ac:spMkLst>
            <pc:docMk/>
            <pc:sldMk cId="1530159876" sldId="672"/>
            <ac:spMk id="3" creationId="{1C5E8717-7BB9-ED2D-C960-EE5846C6A4C2}"/>
          </ac:spMkLst>
        </pc:spChg>
        <pc:picChg chg="del">
          <ac:chgData name="Emilie Lalonde" userId="cf40b767-5741-42ac-b7a8-7405852a4283" providerId="ADAL" clId="{DFC80911-24AB-4546-B57B-D13FFF2D7C79}" dt="2024-11-13T10:18:05.216" v="868" actId="478"/>
          <ac:picMkLst>
            <pc:docMk/>
            <pc:sldMk cId="1530159876" sldId="672"/>
            <ac:picMk id="10" creationId="{858F82A4-3950-273C-695A-A025A04CF197}"/>
          </ac:picMkLst>
        </pc:picChg>
      </pc:sldChg>
      <pc:sldChg chg="modSp mod modNotesTx">
        <pc:chgData name="Emilie Lalonde" userId="cf40b767-5741-42ac-b7a8-7405852a4283" providerId="ADAL" clId="{DFC80911-24AB-4546-B57B-D13FFF2D7C79}" dt="2024-11-20T13:57:23.907" v="1899" actId="1076"/>
        <pc:sldMkLst>
          <pc:docMk/>
          <pc:sldMk cId="3085661570" sldId="673"/>
        </pc:sldMkLst>
        <pc:picChg chg="mod">
          <ac:chgData name="Emilie Lalonde" userId="cf40b767-5741-42ac-b7a8-7405852a4283" providerId="ADAL" clId="{DFC80911-24AB-4546-B57B-D13FFF2D7C79}" dt="2024-11-20T13:57:23.907" v="1899" actId="1076"/>
          <ac:picMkLst>
            <pc:docMk/>
            <pc:sldMk cId="3085661570" sldId="673"/>
            <ac:picMk id="11" creationId="{B620CEB7-F3A5-73CE-321D-16C652E88279}"/>
          </ac:picMkLst>
        </pc:picChg>
      </pc:sldChg>
      <pc:sldChg chg="del">
        <pc:chgData name="Emilie Lalonde" userId="cf40b767-5741-42ac-b7a8-7405852a4283" providerId="ADAL" clId="{DFC80911-24AB-4546-B57B-D13FFF2D7C79}" dt="2024-11-12T09:47:04.785" v="596" actId="2696"/>
        <pc:sldMkLst>
          <pc:docMk/>
          <pc:sldMk cId="3772720111" sldId="675"/>
        </pc:sldMkLst>
      </pc:sldChg>
      <pc:sldChg chg="del">
        <pc:chgData name="Emilie Lalonde" userId="cf40b767-5741-42ac-b7a8-7405852a4283" providerId="ADAL" clId="{DFC80911-24AB-4546-B57B-D13FFF2D7C79}" dt="2024-11-12T09:46:59.683" v="595" actId="2696"/>
        <pc:sldMkLst>
          <pc:docMk/>
          <pc:sldMk cId="813193775" sldId="676"/>
        </pc:sldMkLst>
      </pc:sldChg>
      <pc:sldChg chg="modSp add mod">
        <pc:chgData name="Emilie Lalonde" userId="cf40b767-5741-42ac-b7a8-7405852a4283" providerId="ADAL" clId="{DFC80911-24AB-4546-B57B-D13FFF2D7C79}" dt="2024-11-11T16:11:33.838" v="201" actId="1036"/>
        <pc:sldMkLst>
          <pc:docMk/>
          <pc:sldMk cId="1756647128" sldId="677"/>
        </pc:sldMkLst>
        <pc:spChg chg="mod">
          <ac:chgData name="Emilie Lalonde" userId="cf40b767-5741-42ac-b7a8-7405852a4283" providerId="ADAL" clId="{DFC80911-24AB-4546-B57B-D13FFF2D7C79}" dt="2024-11-11T16:11:33.838" v="201" actId="1036"/>
          <ac:spMkLst>
            <pc:docMk/>
            <pc:sldMk cId="1756647128" sldId="677"/>
            <ac:spMk id="3" creationId="{7D6884B3-1C24-8100-BF3B-6470345CAE65}"/>
          </ac:spMkLst>
        </pc:spChg>
      </pc:sldChg>
      <pc:sldChg chg="addSp delSp modSp add mod modNotesTx">
        <pc:chgData name="Emilie Lalonde" userId="cf40b767-5741-42ac-b7a8-7405852a4283" providerId="ADAL" clId="{DFC80911-24AB-4546-B57B-D13FFF2D7C79}" dt="2024-11-14T14:48:37.291" v="1272" actId="208"/>
        <pc:sldMkLst>
          <pc:docMk/>
          <pc:sldMk cId="3492873090" sldId="678"/>
        </pc:sldMkLst>
        <pc:spChg chg="mod">
          <ac:chgData name="Emilie Lalonde" userId="cf40b767-5741-42ac-b7a8-7405852a4283" providerId="ADAL" clId="{DFC80911-24AB-4546-B57B-D13FFF2D7C79}" dt="2024-11-14T14:47:48.449" v="1267" actId="14100"/>
          <ac:spMkLst>
            <pc:docMk/>
            <pc:sldMk cId="3492873090" sldId="678"/>
            <ac:spMk id="2" creationId="{A2C7B46E-12A6-E6ED-9C70-8EB388D0B35F}"/>
          </ac:spMkLst>
        </pc:spChg>
        <pc:spChg chg="mod">
          <ac:chgData name="Emilie Lalonde" userId="cf40b767-5741-42ac-b7a8-7405852a4283" providerId="ADAL" clId="{DFC80911-24AB-4546-B57B-D13FFF2D7C79}" dt="2024-11-13T10:06:37.495" v="743" actId="27636"/>
          <ac:spMkLst>
            <pc:docMk/>
            <pc:sldMk cId="3492873090" sldId="678"/>
            <ac:spMk id="3" creationId="{D992F1F4-0044-9DD8-87C8-7637BD634C6E}"/>
          </ac:spMkLst>
        </pc:spChg>
        <pc:spChg chg="del mod">
          <ac:chgData name="Emilie Lalonde" userId="cf40b767-5741-42ac-b7a8-7405852a4283" providerId="ADAL" clId="{DFC80911-24AB-4546-B57B-D13FFF2D7C79}" dt="2024-11-11T16:25:19.729" v="483" actId="478"/>
          <ac:spMkLst>
            <pc:docMk/>
            <pc:sldMk cId="3492873090" sldId="678"/>
            <ac:spMk id="10" creationId="{90A2AE2A-7DAA-21CB-F98B-C9536610678C}"/>
          </ac:spMkLst>
        </pc:spChg>
        <pc:picChg chg="add mod">
          <ac:chgData name="Emilie Lalonde" userId="cf40b767-5741-42ac-b7a8-7405852a4283" providerId="ADAL" clId="{DFC80911-24AB-4546-B57B-D13FFF2D7C79}" dt="2024-11-14T14:48:37.291" v="1272" actId="208"/>
          <ac:picMkLst>
            <pc:docMk/>
            <pc:sldMk cId="3492873090" sldId="678"/>
            <ac:picMk id="9" creationId="{6476700E-A8BB-149B-C2FF-8820A9F91A06}"/>
          </ac:picMkLst>
        </pc:picChg>
        <pc:picChg chg="del">
          <ac:chgData name="Emilie Lalonde" userId="cf40b767-5741-42ac-b7a8-7405852a4283" providerId="ADAL" clId="{DFC80911-24AB-4546-B57B-D13FFF2D7C79}" dt="2024-11-12T10:07:48.712" v="597" actId="478"/>
          <ac:picMkLst>
            <pc:docMk/>
            <pc:sldMk cId="3492873090" sldId="678"/>
            <ac:picMk id="9" creationId="{6C032F19-1694-829E-8E18-8F4AA6E5A23E}"/>
          </ac:picMkLst>
        </pc:picChg>
      </pc:sldChg>
      <pc:sldChg chg="add del">
        <pc:chgData name="Emilie Lalonde" userId="cf40b767-5741-42ac-b7a8-7405852a4283" providerId="ADAL" clId="{DFC80911-24AB-4546-B57B-D13FFF2D7C79}" dt="2024-11-13T10:04:40.331" v="732" actId="47"/>
        <pc:sldMkLst>
          <pc:docMk/>
          <pc:sldMk cId="1180193030" sldId="679"/>
        </pc:sldMkLst>
      </pc:sldChg>
      <pc:sldChg chg="delSp modSp add mod modNotesTx">
        <pc:chgData name="Emilie Lalonde" userId="cf40b767-5741-42ac-b7a8-7405852a4283" providerId="ADAL" clId="{DFC80911-24AB-4546-B57B-D13FFF2D7C79}" dt="2024-11-14T14:49:30.181" v="1273" actId="14100"/>
        <pc:sldMkLst>
          <pc:docMk/>
          <pc:sldMk cId="3318991529" sldId="679"/>
        </pc:sldMkLst>
        <pc:spChg chg="mod">
          <ac:chgData name="Emilie Lalonde" userId="cf40b767-5741-42ac-b7a8-7405852a4283" providerId="ADAL" clId="{DFC80911-24AB-4546-B57B-D13FFF2D7C79}" dt="2024-11-14T14:49:30.181" v="1273" actId="14100"/>
          <ac:spMkLst>
            <pc:docMk/>
            <pc:sldMk cId="3318991529" sldId="679"/>
            <ac:spMk id="2" creationId="{2D5DC204-A4CD-3081-4345-046FAB9A37C7}"/>
          </ac:spMkLst>
        </pc:spChg>
        <pc:picChg chg="del">
          <ac:chgData name="Emilie Lalonde" userId="cf40b767-5741-42ac-b7a8-7405852a4283" providerId="ADAL" clId="{DFC80911-24AB-4546-B57B-D13FFF2D7C79}" dt="2024-11-13T10:12:31.676" v="754" actId="478"/>
          <ac:picMkLst>
            <pc:docMk/>
            <pc:sldMk cId="3318991529" sldId="679"/>
            <ac:picMk id="10" creationId="{858F82A4-3950-273C-695A-A025A04CF197}"/>
          </ac:picMkLst>
        </pc:picChg>
      </pc:sldChg>
      <pc:sldChg chg="add modNotesTx">
        <pc:chgData name="Emilie Lalonde" userId="cf40b767-5741-42ac-b7a8-7405852a4283" providerId="ADAL" clId="{DFC80911-24AB-4546-B57B-D13FFF2D7C79}" dt="2024-11-13T10:14:21.813" v="776" actId="20577"/>
        <pc:sldMkLst>
          <pc:docMk/>
          <pc:sldMk cId="487998332" sldId="795"/>
        </pc:sldMkLst>
      </pc:sldChg>
      <pc:sldChg chg="modSp add mod">
        <pc:chgData name="Emilie Lalonde" userId="cf40b767-5741-42ac-b7a8-7405852a4283" providerId="ADAL" clId="{DFC80911-24AB-4546-B57B-D13FFF2D7C79}" dt="2024-11-14T15:33:25.959" v="1296" actId="732"/>
        <pc:sldMkLst>
          <pc:docMk/>
          <pc:sldMk cId="734208932" sldId="798"/>
        </pc:sldMkLst>
        <pc:picChg chg="mod modCrop">
          <ac:chgData name="Emilie Lalonde" userId="cf40b767-5741-42ac-b7a8-7405852a4283" providerId="ADAL" clId="{DFC80911-24AB-4546-B57B-D13FFF2D7C79}" dt="2024-11-14T15:33:25.959" v="1296" actId="732"/>
          <ac:picMkLst>
            <pc:docMk/>
            <pc:sldMk cId="734208932" sldId="798"/>
            <ac:picMk id="17" creationId="{436AA644-2C93-1E5C-F827-B4476B28712E}"/>
          </ac:picMkLst>
        </pc:picChg>
      </pc:sldChg>
      <pc:sldChg chg="addSp delSp modSp add mod ord modNotesTx">
        <pc:chgData name="Emilie Lalonde" userId="cf40b767-5741-42ac-b7a8-7405852a4283" providerId="ADAL" clId="{DFC80911-24AB-4546-B57B-D13FFF2D7C79}" dt="2024-11-26T17:03:32.818" v="2065" actId="113"/>
        <pc:sldMkLst>
          <pc:docMk/>
          <pc:sldMk cId="2736159800" sldId="799"/>
        </pc:sldMkLst>
        <pc:spChg chg="add del mod">
          <ac:chgData name="Emilie Lalonde" userId="cf40b767-5741-42ac-b7a8-7405852a4283" providerId="ADAL" clId="{DFC80911-24AB-4546-B57B-D13FFF2D7C79}" dt="2024-11-26T16:51:10.460" v="2064" actId="478"/>
          <ac:spMkLst>
            <pc:docMk/>
            <pc:sldMk cId="2736159800" sldId="799"/>
            <ac:spMk id="2" creationId="{E009C080-22FD-545C-4A53-92DE965265BC}"/>
          </ac:spMkLst>
        </pc:spChg>
        <pc:spChg chg="mod">
          <ac:chgData name="Emilie Lalonde" userId="cf40b767-5741-42ac-b7a8-7405852a4283" providerId="ADAL" clId="{DFC80911-24AB-4546-B57B-D13FFF2D7C79}" dt="2024-11-20T13:38:06.966" v="1317" actId="20577"/>
          <ac:spMkLst>
            <pc:docMk/>
            <pc:sldMk cId="2736159800" sldId="799"/>
            <ac:spMk id="3" creationId="{D992F1F4-0044-9DD8-87C8-7637BD634C6E}"/>
          </ac:spMkLst>
        </pc:spChg>
        <pc:spChg chg="mod">
          <ac:chgData name="Emilie Lalonde" userId="cf40b767-5741-42ac-b7a8-7405852a4283" providerId="ADAL" clId="{DFC80911-24AB-4546-B57B-D13FFF2D7C79}" dt="2024-11-20T13:59:21.597" v="1940" actId="207"/>
          <ac:spMkLst>
            <pc:docMk/>
            <pc:sldMk cId="2736159800" sldId="799"/>
            <ac:spMk id="9" creationId="{7DC3C90F-FAE5-A0E4-0FDD-6FF9E6972B55}"/>
          </ac:spMkLst>
        </pc:spChg>
        <pc:spChg chg="del">
          <ac:chgData name="Emilie Lalonde" userId="cf40b767-5741-42ac-b7a8-7405852a4283" providerId="ADAL" clId="{DFC80911-24AB-4546-B57B-D13FFF2D7C79}" dt="2024-11-20T13:55:05.656" v="1877" actId="478"/>
          <ac:spMkLst>
            <pc:docMk/>
            <pc:sldMk cId="2736159800" sldId="799"/>
            <ac:spMk id="10" creationId="{90A2AE2A-7DAA-21CB-F98B-C9536610678C}"/>
          </ac:spMkLst>
        </pc:spChg>
        <pc:spChg chg="add">
          <ac:chgData name="Emilie Lalonde" userId="cf40b767-5741-42ac-b7a8-7405852a4283" providerId="ADAL" clId="{DFC80911-24AB-4546-B57B-D13FFF2D7C79}" dt="2024-11-20T13:55:48.438" v="1879"/>
          <ac:spMkLst>
            <pc:docMk/>
            <pc:sldMk cId="2736159800" sldId="799"/>
            <ac:spMk id="11" creationId="{91D99104-C815-EA3E-0EFF-58B477007598}"/>
          </ac:spMkLst>
        </pc:spChg>
        <pc:spChg chg="add del mod">
          <ac:chgData name="Emilie Lalonde" userId="cf40b767-5741-42ac-b7a8-7405852a4283" providerId="ADAL" clId="{DFC80911-24AB-4546-B57B-D13FFF2D7C79}" dt="2024-11-20T13:56:18.591" v="1897"/>
          <ac:spMkLst>
            <pc:docMk/>
            <pc:sldMk cId="2736159800" sldId="799"/>
            <ac:spMk id="12" creationId="{F7BAE1DA-7C96-0071-B5A2-0B554D96BA1E}"/>
          </ac:spMkLst>
        </pc:spChg>
        <pc:spChg chg="add mod">
          <ac:chgData name="Emilie Lalonde" userId="cf40b767-5741-42ac-b7a8-7405852a4283" providerId="ADAL" clId="{DFC80911-24AB-4546-B57B-D13FFF2D7C79}" dt="2024-11-26T17:03:32.818" v="2065" actId="113"/>
          <ac:spMkLst>
            <pc:docMk/>
            <pc:sldMk cId="2736159800" sldId="799"/>
            <ac:spMk id="15" creationId="{55ED04B1-63D6-5521-3522-39C18C77A1A0}"/>
          </ac:spMkLst>
        </pc:spChg>
        <pc:picChg chg="add mod">
          <ac:chgData name="Emilie Lalonde" userId="cf40b767-5741-42ac-b7a8-7405852a4283" providerId="ADAL" clId="{DFC80911-24AB-4546-B57B-D13FFF2D7C79}" dt="2024-11-20T14:01:44.742" v="1968" actId="1037"/>
          <ac:picMkLst>
            <pc:docMk/>
            <pc:sldMk cId="2736159800" sldId="799"/>
            <ac:picMk id="7" creationId="{7E00EC8F-A48C-3982-0F4E-23669A873622}"/>
          </ac:picMkLst>
        </pc:picChg>
        <pc:picChg chg="del">
          <ac:chgData name="Emilie Lalonde" userId="cf40b767-5741-42ac-b7a8-7405852a4283" providerId="ADAL" clId="{DFC80911-24AB-4546-B57B-D13FFF2D7C79}" dt="2024-11-20T13:38:17.274" v="1318" actId="478"/>
          <ac:picMkLst>
            <pc:docMk/>
            <pc:sldMk cId="2736159800" sldId="799"/>
            <ac:picMk id="13" creationId="{160AA7A8-6D75-1A07-202A-426E2D3613B3}"/>
          </ac:picMkLst>
        </pc:picChg>
        <pc:picChg chg="add del mod">
          <ac:chgData name="Emilie Lalonde" userId="cf40b767-5741-42ac-b7a8-7405852a4283" providerId="ADAL" clId="{DFC80911-24AB-4546-B57B-D13FFF2D7C79}" dt="2024-11-20T14:01:32.566" v="1956" actId="478"/>
          <ac:picMkLst>
            <pc:docMk/>
            <pc:sldMk cId="2736159800" sldId="799"/>
            <ac:picMk id="17" creationId="{85377590-C80C-94A8-978F-BC93F0CE3E09}"/>
          </ac:picMkLst>
        </pc:picChg>
        <pc:picChg chg="add mod">
          <ac:chgData name="Emilie Lalonde" userId="cf40b767-5741-42ac-b7a8-7405852a4283" providerId="ADAL" clId="{DFC80911-24AB-4546-B57B-D13FFF2D7C79}" dt="2024-11-20T14:01:58.620" v="1993" actId="1037"/>
          <ac:picMkLst>
            <pc:docMk/>
            <pc:sldMk cId="2736159800" sldId="799"/>
            <ac:picMk id="19" creationId="{55B3C333-6D88-D16B-BB4D-3B43CF26D5F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4EFB-D927-4363-B917-DBC1E9E99CF9}" type="datetimeFigureOut">
              <a:rPr lang="en-US" smtClean="0"/>
              <a:t>11/26/2024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040F6-A65E-437B-AC97-629DA2302B19}" type="slidenum">
              <a:rPr lang="en-US" smtClean="0"/>
              <a:t>‹#›</a:t>
            </a:fld>
            <a:endParaRPr lang="en-US"/>
          </a:p>
        </p:txBody>
      </p:sp>
    </p:spTree>
    <p:extLst>
      <p:ext uri="{BB962C8B-B14F-4D97-AF65-F5344CB8AC3E}">
        <p14:creationId xmlns:p14="http://schemas.microsoft.com/office/powerpoint/2010/main" val="3531608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a:t>
            </a:fld>
            <a:endParaRPr lang="en-GB"/>
          </a:p>
        </p:txBody>
      </p:sp>
    </p:spTree>
    <p:extLst>
      <p:ext uri="{BB962C8B-B14F-4D97-AF65-F5344CB8AC3E}">
        <p14:creationId xmlns:p14="http://schemas.microsoft.com/office/powerpoint/2010/main" val="1570149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A24B2D0-91E5-40D6-B037-59C536D447FB}" type="slidenum">
              <a:rPr lang="en-GB" smtClean="0"/>
              <a:t>10</a:t>
            </a:fld>
            <a:endParaRPr lang="en-GB"/>
          </a:p>
        </p:txBody>
      </p:sp>
    </p:spTree>
    <p:extLst>
      <p:ext uri="{BB962C8B-B14F-4D97-AF65-F5344CB8AC3E}">
        <p14:creationId xmlns:p14="http://schemas.microsoft.com/office/powerpoint/2010/main" val="4646744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 bit about Carers UK</a:t>
            </a:r>
            <a:endParaRPr lang="en-US"/>
          </a:p>
        </p:txBody>
      </p:sp>
      <p:sp>
        <p:nvSpPr>
          <p:cNvPr id="4" name="Slide Number Placeholder 3"/>
          <p:cNvSpPr>
            <a:spLocks noGrp="1"/>
          </p:cNvSpPr>
          <p:nvPr>
            <p:ph type="sldNum" sz="quarter" idx="5"/>
          </p:nvPr>
        </p:nvSpPr>
        <p:spPr/>
        <p:txBody>
          <a:bodyPr/>
          <a:lstStyle/>
          <a:p>
            <a:fld id="{0A24B2D0-91E5-40D6-B037-59C536D447FB}" type="slidenum">
              <a:rPr lang="en-GB" smtClean="0"/>
              <a:t>11</a:t>
            </a:fld>
            <a:endParaRPr lang="en-GB"/>
          </a:p>
        </p:txBody>
      </p:sp>
    </p:spTree>
    <p:extLst>
      <p:ext uri="{BB962C8B-B14F-4D97-AF65-F5344CB8AC3E}">
        <p14:creationId xmlns:p14="http://schemas.microsoft.com/office/powerpoint/2010/main" val="172157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1684"/>
            <a:ext cx="5486400" cy="3549316"/>
          </a:xfrm>
        </p:spPr>
        <p:txBody>
          <a:bodyPr/>
          <a:lstStyle/>
          <a:p>
            <a:pPr marR="0" lvl="0" algn="l" rtl="0">
              <a:spcBef>
                <a:spcPts val="0"/>
              </a:spcBef>
              <a:spcAft>
                <a:spcPts val="0"/>
              </a:spcAft>
              <a:buClr>
                <a:srgbClr val="FF0000"/>
              </a:buClr>
              <a:buSzPts val="2800"/>
            </a:pPr>
            <a:endParaRPr lang="en-GB" b="0" i="0" u="none" strike="noStrike" cap="none" dirty="0">
              <a:solidFill>
                <a:srgbClr val="FF0000"/>
              </a:solidFill>
              <a:latin typeface="Arial" panose="020B0604020202020204" pitchFamily="34" charset="0"/>
              <a:ea typeface="Calibri"/>
              <a:cs typeface="Arial" panose="020B0604020202020204" pitchFamily="34" charset="0"/>
              <a:sym typeface="Calibri"/>
            </a:endParaRPr>
          </a:p>
          <a:p>
            <a:pPr marR="0" lvl="0" algn="l" rtl="0">
              <a:spcBef>
                <a:spcPts val="0"/>
              </a:spcBef>
              <a:spcAft>
                <a:spcPts val="0"/>
              </a:spcAft>
              <a:buClr>
                <a:srgbClr val="FF0000"/>
              </a:buClr>
              <a:buSzPts val="2800"/>
            </a:pP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12</a:t>
            </a:fld>
            <a:endParaRPr lang="en-GB"/>
          </a:p>
        </p:txBody>
      </p:sp>
    </p:spTree>
    <p:extLst>
      <p:ext uri="{BB962C8B-B14F-4D97-AF65-F5344CB8AC3E}">
        <p14:creationId xmlns:p14="http://schemas.microsoft.com/office/powerpoint/2010/main" val="153099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1684"/>
            <a:ext cx="5486400" cy="3549316"/>
          </a:xfrm>
        </p:spPr>
        <p:txBody>
          <a:bodyPr/>
          <a:lstStyle/>
          <a:p>
            <a:pPr marR="0" lvl="0" algn="l" rtl="0">
              <a:spcBef>
                <a:spcPts val="0"/>
              </a:spcBef>
              <a:spcAft>
                <a:spcPts val="0"/>
              </a:spcAft>
              <a:buClr>
                <a:srgbClr val="FF0000"/>
              </a:buClr>
              <a:buSzPts val="2800"/>
            </a:pP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13</a:t>
            </a:fld>
            <a:endParaRPr lang="en-GB"/>
          </a:p>
        </p:txBody>
      </p:sp>
    </p:spTree>
    <p:extLst>
      <p:ext uri="{BB962C8B-B14F-4D97-AF65-F5344CB8AC3E}">
        <p14:creationId xmlns:p14="http://schemas.microsoft.com/office/powerpoint/2010/main" val="3279944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1684"/>
            <a:ext cx="5486400" cy="3549316"/>
          </a:xfrm>
        </p:spPr>
        <p:txBody>
          <a:bodyPr/>
          <a:lstStyle/>
          <a:p>
            <a:pPr marR="0" lvl="0" algn="l" rtl="0">
              <a:spcBef>
                <a:spcPts val="0"/>
              </a:spcBef>
              <a:spcAft>
                <a:spcPts val="0"/>
              </a:spcAft>
              <a:buClr>
                <a:srgbClr val="FF0000"/>
              </a:buClr>
              <a:buSzPts val="2800"/>
            </a:pP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14</a:t>
            </a:fld>
            <a:endParaRPr lang="en-GB"/>
          </a:p>
        </p:txBody>
      </p:sp>
    </p:spTree>
    <p:extLst>
      <p:ext uri="{BB962C8B-B14F-4D97-AF65-F5344CB8AC3E}">
        <p14:creationId xmlns:p14="http://schemas.microsoft.com/office/powerpoint/2010/main" val="206903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15</a:t>
            </a:fld>
            <a:endParaRPr lang="en-GB"/>
          </a:p>
        </p:txBody>
      </p:sp>
    </p:spTree>
    <p:extLst>
      <p:ext uri="{BB962C8B-B14F-4D97-AF65-F5344CB8AC3E}">
        <p14:creationId xmlns:p14="http://schemas.microsoft.com/office/powerpoint/2010/main" val="1942580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16</a:t>
            </a:fld>
            <a:endParaRPr lang="en-GB"/>
          </a:p>
        </p:txBody>
      </p:sp>
    </p:spTree>
    <p:extLst>
      <p:ext uri="{BB962C8B-B14F-4D97-AF65-F5344CB8AC3E}">
        <p14:creationId xmlns:p14="http://schemas.microsoft.com/office/powerpoint/2010/main" val="17715065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333333"/>
                </a:solidFill>
                <a:effectLst/>
                <a:latin typeface="Source Sans Pro" panose="020B0503030403020204" pitchFamily="34" charset="0"/>
              </a:rPr>
              <a:t>Our online Carers UK Forum is a great way to hear what other carers think of different ideas or to seek solutions to problems. It also offers the chance for you to 'offload' and get emotional support if your circumstances are becoming particularly tough.</a:t>
            </a:r>
            <a:br>
              <a:rPr lang="en-GB" b="0" i="0" dirty="0">
                <a:solidFill>
                  <a:srgbClr val="333333"/>
                </a:solidFill>
                <a:effectLst/>
                <a:latin typeface="Source Sans Pro" panose="020B0503030403020204" pitchFamily="34" charset="0"/>
              </a:rPr>
            </a:br>
            <a:br>
              <a:rPr lang="en-GB" b="0" i="0" dirty="0">
                <a:solidFill>
                  <a:srgbClr val="333333"/>
                </a:solidFill>
                <a:effectLst/>
                <a:latin typeface="Source Sans Pro" panose="020B0503030403020204" pitchFamily="34" charset="0"/>
              </a:rPr>
            </a:br>
            <a:r>
              <a:rPr lang="en-GB" b="0" i="0" dirty="0">
                <a:solidFill>
                  <a:srgbClr val="333333"/>
                </a:solidFill>
                <a:effectLst/>
                <a:latin typeface="Source Sans Pro" panose="020B0503030403020204" pitchFamily="34" charset="0"/>
              </a:rPr>
              <a:t>Self-advocacy is about speaking up for yourself. It’s about getting your voice heard and effectively communicating your own interests. Our guide has been designed to help you communicate your needs with professionals, understand your rights and look after your wellbeing.</a:t>
            </a: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17</a:t>
            </a:fld>
            <a:endParaRPr lang="en-GB"/>
          </a:p>
        </p:txBody>
      </p:sp>
    </p:spTree>
    <p:extLst>
      <p:ext uri="{BB962C8B-B14F-4D97-AF65-F5344CB8AC3E}">
        <p14:creationId xmlns:p14="http://schemas.microsoft.com/office/powerpoint/2010/main" val="415513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18</a:t>
            </a:fld>
            <a:endParaRPr lang="en-GB"/>
          </a:p>
        </p:txBody>
      </p:sp>
    </p:spTree>
    <p:extLst>
      <p:ext uri="{BB962C8B-B14F-4D97-AF65-F5344CB8AC3E}">
        <p14:creationId xmlns:p14="http://schemas.microsoft.com/office/powerpoint/2010/main" val="19425800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a:p>
        </p:txBody>
      </p:sp>
      <p:sp>
        <p:nvSpPr>
          <p:cNvPr id="4" name="Slide Number Placeholder 3"/>
          <p:cNvSpPr>
            <a:spLocks noGrp="1"/>
          </p:cNvSpPr>
          <p:nvPr>
            <p:ph type="sldNum" sz="quarter" idx="5"/>
          </p:nvPr>
        </p:nvSpPr>
        <p:spPr/>
        <p:txBody>
          <a:bodyPr/>
          <a:lstStyle/>
          <a:p>
            <a:fld id="{0A24B2D0-91E5-40D6-B037-59C536D447FB}" type="slidenum">
              <a:rPr lang="en-GB" smtClean="0"/>
              <a:t>19</a:t>
            </a:fld>
            <a:endParaRPr lang="en-GB"/>
          </a:p>
        </p:txBody>
      </p:sp>
    </p:spTree>
    <p:extLst>
      <p:ext uri="{BB962C8B-B14F-4D97-AF65-F5344CB8AC3E}">
        <p14:creationId xmlns:p14="http://schemas.microsoft.com/office/powerpoint/2010/main" val="106621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24B2D0-91E5-40D6-B037-59C536D447FB}" type="slidenum">
              <a:rPr lang="en-GB" smtClean="0"/>
              <a:t>2</a:t>
            </a:fld>
            <a:endParaRPr lang="en-GB"/>
          </a:p>
        </p:txBody>
      </p:sp>
    </p:spTree>
    <p:extLst>
      <p:ext uri="{BB962C8B-B14F-4D97-AF65-F5344CB8AC3E}">
        <p14:creationId xmlns:p14="http://schemas.microsoft.com/office/powerpoint/2010/main" val="3531032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24B2D0-91E5-40D6-B037-59C536D447FB}" type="slidenum">
              <a:rPr lang="en-GB" smtClean="0"/>
              <a:t>3</a:t>
            </a:fld>
            <a:endParaRPr lang="en-GB"/>
          </a:p>
        </p:txBody>
      </p:sp>
    </p:spTree>
    <p:extLst>
      <p:ext uri="{BB962C8B-B14F-4D97-AF65-F5344CB8AC3E}">
        <p14:creationId xmlns:p14="http://schemas.microsoft.com/office/powerpoint/2010/main" val="1021249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lumMod val="75000"/>
                    <a:lumOff val="25000"/>
                  </a:schemeClr>
                </a:solidFill>
                <a:latin typeface="Arial"/>
                <a:cs typeface="Arial"/>
              </a:rPr>
              <a:t>The </a:t>
            </a:r>
            <a:r>
              <a:rPr lang="en-GB" sz="1200" b="1" dirty="0">
                <a:solidFill>
                  <a:srgbClr val="FF0000"/>
                </a:solidFill>
                <a:latin typeface="Arial"/>
                <a:cs typeface="Arial"/>
              </a:rPr>
              <a:t>Care Act 2014 </a:t>
            </a:r>
            <a:r>
              <a:rPr lang="en-GB" sz="1200" dirty="0">
                <a:solidFill>
                  <a:schemeClr val="tx1">
                    <a:lumMod val="75000"/>
                    <a:lumOff val="25000"/>
                  </a:schemeClr>
                </a:solidFill>
                <a:latin typeface="Arial"/>
                <a:cs typeface="Arial"/>
              </a:rPr>
              <a:t>came into effect in April 2015 and replaced most previous laws regarding both carers and people being cared for. The Care Act is mainly for adults in need of care and support, and their adult carers.</a:t>
            </a:r>
          </a:p>
          <a:p>
            <a:pPr marL="0" indent="0">
              <a:buNone/>
            </a:pPr>
            <a:endParaRPr lang="en-GB" altLang="en-US" sz="1200" b="1" dirty="0">
              <a:solidFill>
                <a:schemeClr val="tx1">
                  <a:lumMod val="85000"/>
                  <a:lumOff val="15000"/>
                </a:schemeClr>
              </a:solidFill>
              <a:latin typeface="Arial" panose="020B0604020202020204" pitchFamily="34" charset="0"/>
              <a:cs typeface="Arial" panose="020B0604020202020204" pitchFamily="34" charset="0"/>
            </a:endParaRPr>
          </a:p>
          <a:p>
            <a:r>
              <a:rPr lang="en-GB" sz="1200" dirty="0">
                <a:solidFill>
                  <a:srgbClr val="FF0000"/>
                </a:solidFill>
                <a:latin typeface="Arial"/>
                <a:cs typeface="Arial"/>
              </a:rPr>
              <a:t>The Care Act 2014 sets out national eligibility criteria for both carers and the person being cared for. These criteria set a national minimum threshold to be met, and if a carer or the person being cared for meets this threshold, they will have eligible needs that the local authority must then meet. </a:t>
            </a:r>
          </a:p>
          <a:p>
            <a:endParaRPr lang="en-GB" sz="1200" dirty="0">
              <a:solidFill>
                <a:srgbClr val="FF0000"/>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FF0000"/>
                </a:solidFill>
                <a:latin typeface="Arial"/>
                <a:cs typeface="Arial"/>
              </a:rPr>
              <a:t>Local councils </a:t>
            </a:r>
            <a:r>
              <a:rPr lang="en-GB" sz="1200" dirty="0">
                <a:solidFill>
                  <a:schemeClr val="tx1">
                    <a:lumMod val="75000"/>
                    <a:lumOff val="25000"/>
                  </a:schemeClr>
                </a:solidFill>
                <a:latin typeface="Arial"/>
                <a:cs typeface="Arial"/>
              </a:rPr>
              <a:t>have a</a:t>
            </a:r>
            <a:r>
              <a:rPr lang="en-GB" sz="1200" dirty="0">
                <a:latin typeface="Arial"/>
                <a:cs typeface="Arial"/>
              </a:rPr>
              <a:t> </a:t>
            </a:r>
            <a:r>
              <a:rPr lang="en-GB" sz="1200" b="1" i="0" dirty="0">
                <a:solidFill>
                  <a:srgbClr val="FF0000"/>
                </a:solidFill>
                <a:effectLst/>
                <a:latin typeface="Arial"/>
                <a:cs typeface="Calibri"/>
              </a:rPr>
              <a:t>legal duty </a:t>
            </a:r>
            <a:r>
              <a:rPr lang="en-GB" sz="1200" b="0" i="0" dirty="0">
                <a:solidFill>
                  <a:schemeClr val="tx1">
                    <a:lumMod val="75000"/>
                    <a:lumOff val="25000"/>
                  </a:schemeClr>
                </a:solidFill>
                <a:effectLst/>
                <a:latin typeface="Arial"/>
                <a:cs typeface="Calibri"/>
              </a:rPr>
              <a:t>to carry out a needs assessment once they become aware of </a:t>
            </a:r>
            <a:r>
              <a:rPr lang="en-GB" sz="1200" dirty="0">
                <a:solidFill>
                  <a:schemeClr val="tx1">
                    <a:lumMod val="75000"/>
                    <a:lumOff val="25000"/>
                  </a:schemeClr>
                </a:solidFill>
                <a:latin typeface="Arial"/>
                <a:cs typeface="Calibri"/>
              </a:rPr>
              <a:t>a </a:t>
            </a:r>
            <a:r>
              <a:rPr lang="en-GB" sz="1200" b="0" i="0" dirty="0">
                <a:solidFill>
                  <a:schemeClr val="tx1">
                    <a:lumMod val="75000"/>
                    <a:lumOff val="25000"/>
                  </a:schemeClr>
                </a:solidFill>
                <a:effectLst/>
                <a:latin typeface="Arial"/>
                <a:cs typeface="Calibri"/>
              </a:rPr>
              <a:t>person’s potential needs for support and carers assessments can be requested alongside the needs assessment (same or different time)</a:t>
            </a:r>
            <a:endParaRPr lang="en-GB" sz="1200" dirty="0">
              <a:solidFill>
                <a:srgbClr val="FF0000"/>
              </a:solidFill>
              <a:latin typeface="Arial"/>
              <a:cs typeface="Arial"/>
            </a:endParaRPr>
          </a:p>
          <a:p>
            <a:pPr algn="l"/>
            <a:endParaRPr lang="en-GB" b="0" i="0" dirty="0">
              <a:solidFill>
                <a:srgbClr val="333333"/>
              </a:solidFill>
              <a:effectLst/>
              <a:latin typeface="Source Sans Pro" panose="020B0503030403020204" pitchFamily="34" charset="0"/>
            </a:endParaRPr>
          </a:p>
          <a:p>
            <a:pPr algn="l"/>
            <a:r>
              <a:rPr lang="en-GB" b="0" i="0" dirty="0">
                <a:solidFill>
                  <a:srgbClr val="333333"/>
                </a:solidFill>
                <a:effectLst/>
                <a:latin typeface="Source Sans Pro" panose="020B0503030403020204" pitchFamily="34" charset="0"/>
              </a:rPr>
              <a:t>The Care Act places a general duty on local authorities to promote an individual’s ‘wellbeing’. This means that they should always have a person’s wellbeing in mind when making decisions about them or planning services.</a:t>
            </a:r>
          </a:p>
          <a:p>
            <a:pPr algn="l"/>
            <a:r>
              <a:rPr lang="en-GB" b="0" i="0" dirty="0">
                <a:solidFill>
                  <a:srgbClr val="333333"/>
                </a:solidFill>
                <a:effectLst/>
                <a:latin typeface="Source Sans Pro" panose="020B0503030403020204" pitchFamily="34" charset="0"/>
              </a:rPr>
              <a:t>Wellbeing can relate to: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personal dignity (including treatment of the individual with respect)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physical and mental health and emotional wellbeing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protection from abuse and neglect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control by the individual over day-to-day life (including over care and support)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participation in work, education, training or recreation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social and economic wellbeing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domestic, family and personal relationships </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suitability of living accommodation</a:t>
            </a:r>
          </a:p>
          <a:p>
            <a:pPr algn="l">
              <a:buFont typeface="Arial" panose="020B0604020202020204" pitchFamily="34" charset="0"/>
              <a:buChar char="•"/>
            </a:pPr>
            <a:r>
              <a:rPr lang="en-GB" b="0" i="0" dirty="0">
                <a:solidFill>
                  <a:srgbClr val="333333"/>
                </a:solidFill>
                <a:effectLst/>
                <a:latin typeface="Source Sans Pro" panose="020B0503030403020204" pitchFamily="34" charset="0"/>
              </a:rPr>
              <a:t>the individual's contribution to society.</a:t>
            </a:r>
          </a:p>
          <a:p>
            <a:pPr algn="l">
              <a:buFont typeface="Arial" panose="020B0604020202020204" pitchFamily="34" charset="0"/>
              <a:buChar char="•"/>
            </a:pPr>
            <a:endParaRPr lang="en-GB" b="0" i="0" dirty="0">
              <a:solidFill>
                <a:srgbClr val="333333"/>
              </a:solidFill>
              <a:effectLst/>
              <a:latin typeface="Source Sans Pro" panose="020B0503030403020204" pitchFamily="34" charset="0"/>
            </a:endParaRPr>
          </a:p>
          <a:p>
            <a:pPr marL="0" indent="0">
              <a:buNone/>
            </a:pPr>
            <a:r>
              <a:rPr lang="en-GB" sz="1200" b="0" i="0" dirty="0">
                <a:solidFill>
                  <a:srgbClr val="404041"/>
                </a:solidFill>
                <a:effectLst/>
                <a:latin typeface="Arial"/>
                <a:ea typeface="Calibri"/>
                <a:cs typeface="Calibri"/>
              </a:rPr>
              <a:t> If the impact is significant then the eligibility criteria are likely to be met. </a:t>
            </a: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4</a:t>
            </a:fld>
            <a:endParaRPr lang="en-GB"/>
          </a:p>
        </p:txBody>
      </p:sp>
    </p:spTree>
    <p:extLst>
      <p:ext uri="{BB962C8B-B14F-4D97-AF65-F5344CB8AC3E}">
        <p14:creationId xmlns:p14="http://schemas.microsoft.com/office/powerpoint/2010/main" val="319985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Arial"/>
                <a:cs typeface="Calibri"/>
              </a:rPr>
              <a:t>You can ask </a:t>
            </a:r>
            <a:r>
              <a:rPr lang="en-GB" sz="1200" b="0" i="0" dirty="0">
                <a:solidFill>
                  <a:srgbClr val="FF0000"/>
                </a:solidFill>
                <a:effectLst/>
                <a:latin typeface="Arial"/>
                <a:cs typeface="Calibri"/>
              </a:rPr>
              <a:t>for a carers assessment by </a:t>
            </a:r>
            <a:r>
              <a:rPr lang="en-GB" sz="1200" b="1" i="0" dirty="0">
                <a:solidFill>
                  <a:srgbClr val="FF0000"/>
                </a:solidFill>
                <a:effectLst/>
                <a:latin typeface="Arial"/>
                <a:cs typeface="Calibri"/>
              </a:rPr>
              <a:t>contacting the local council social services department</a:t>
            </a:r>
            <a:r>
              <a:rPr lang="en-GB" sz="1200" b="0" i="0" dirty="0">
                <a:solidFill>
                  <a:srgbClr val="FF0000"/>
                </a:solidFill>
                <a:effectLst/>
                <a:latin typeface="Arial"/>
                <a:cs typeface="Calibri"/>
              </a:rPr>
              <a:t> </a:t>
            </a:r>
            <a:r>
              <a:rPr lang="en-GB" sz="1200" b="0" i="0" dirty="0">
                <a:solidFill>
                  <a:schemeClr val="tx1">
                    <a:lumMod val="75000"/>
                    <a:lumOff val="25000"/>
                  </a:schemeClr>
                </a:solidFill>
                <a:effectLst/>
                <a:latin typeface="Arial"/>
                <a:cs typeface="Calibri"/>
              </a:rPr>
              <a:t>of the person you look after by phone, in writing or on-line.</a:t>
            </a:r>
            <a:r>
              <a:rPr lang="en-GB" sz="1200" dirty="0">
                <a:solidFill>
                  <a:schemeClr val="tx1">
                    <a:lumMod val="75000"/>
                    <a:lumOff val="25000"/>
                  </a:schemeClr>
                </a:solidFill>
                <a:latin typeface="Arial"/>
                <a:cs typeface="Calibri"/>
              </a:rPr>
              <a:t> </a:t>
            </a:r>
            <a:r>
              <a:rPr lang="en-GB" sz="1200" b="0" i="0" dirty="0">
                <a:solidFill>
                  <a:schemeClr val="tx1">
                    <a:lumMod val="75000"/>
                    <a:lumOff val="25000"/>
                  </a:schemeClr>
                </a:solidFill>
                <a:effectLst/>
                <a:latin typeface="Arial"/>
                <a:cs typeface="Calibri"/>
              </a:rPr>
              <a:t>If you’re a carer for your child,  contact the children with disabilities department.  </a:t>
            </a:r>
          </a:p>
          <a:p>
            <a:pPr marL="0" indent="0">
              <a:buNone/>
            </a:pPr>
            <a:endParaRPr lang="en-GB" altLang="en-US" sz="1200" b="1" dirty="0">
              <a:solidFill>
                <a:schemeClr val="tx1">
                  <a:lumMod val="85000"/>
                  <a:lumOff val="15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dirty="0">
                <a:solidFill>
                  <a:schemeClr val="tx1">
                    <a:lumMod val="75000"/>
                    <a:lumOff val="25000"/>
                  </a:schemeClr>
                </a:solidFill>
                <a:effectLst/>
                <a:latin typeface="Arial"/>
                <a:cs typeface="Calibri"/>
              </a:rPr>
              <a:t>Make a list of the different ways you are providing support (e.g., offering emotional support, managing finances, helping someone with practical activities such as shopping, or helping with personal needs such as using the bathroom).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lumMod val="75000"/>
                  <a:lumOff val="25000"/>
                </a:schemeClr>
              </a:solidFill>
              <a:effectLst/>
              <a:latin typeface="Arial"/>
              <a:cs typeface="Calibri"/>
            </a:endParaRPr>
          </a:p>
          <a:p>
            <a:pPr lvl="2">
              <a:lnSpc>
                <a:spcPct val="110000"/>
              </a:lnSpc>
              <a:buFont typeface="Courier New" panose="02070309020205020404" pitchFamily="49" charset="0"/>
              <a:buChar char="o"/>
            </a:pPr>
            <a:r>
              <a:rPr lang="en-GB" sz="1200" b="0" i="0" dirty="0">
                <a:solidFill>
                  <a:schemeClr val="tx1">
                    <a:lumMod val="75000"/>
                    <a:lumOff val="25000"/>
                  </a:schemeClr>
                </a:solidFill>
                <a:effectLst/>
                <a:latin typeface="Arial"/>
                <a:cs typeface="Calibri"/>
              </a:rPr>
              <a:t>Does it affect your emotional wellbeing – for example, do you often feel drained or lonely? </a:t>
            </a:r>
          </a:p>
          <a:p>
            <a:pPr lvl="2">
              <a:lnSpc>
                <a:spcPct val="110000"/>
              </a:lnSpc>
              <a:buFont typeface="Courier New" panose="02070309020205020404" pitchFamily="49" charset="0"/>
              <a:buChar char="o"/>
            </a:pPr>
            <a:r>
              <a:rPr lang="en-GB" sz="1200" b="0" i="0" dirty="0">
                <a:solidFill>
                  <a:schemeClr val="tx1">
                    <a:lumMod val="75000"/>
                    <a:lumOff val="25000"/>
                  </a:schemeClr>
                </a:solidFill>
                <a:effectLst/>
                <a:latin typeface="Arial"/>
                <a:cs typeface="Calibri"/>
              </a:rPr>
              <a:t>Does it affect you physically – for example, do you lose sleep or get back ache from lifting someone regularly? </a:t>
            </a:r>
          </a:p>
          <a:p>
            <a:pPr lvl="2">
              <a:lnSpc>
                <a:spcPct val="110000"/>
              </a:lnSpc>
              <a:buFont typeface="Courier New" panose="02070309020205020404" pitchFamily="49" charset="0"/>
              <a:buChar char="o"/>
            </a:pPr>
            <a:r>
              <a:rPr lang="en-GB" sz="1200" b="0" i="0" dirty="0">
                <a:solidFill>
                  <a:schemeClr val="tx1">
                    <a:lumMod val="75000"/>
                    <a:lumOff val="25000"/>
                  </a:schemeClr>
                </a:solidFill>
                <a:effectLst/>
                <a:latin typeface="Arial"/>
                <a:cs typeface="Calibri"/>
              </a:rPr>
              <a:t>Has it affected your work, social life or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dirty="0">
              <a:solidFill>
                <a:schemeClr val="tx1">
                  <a:lumMod val="75000"/>
                  <a:lumOff val="25000"/>
                </a:schemeClr>
              </a:solidFill>
              <a:effectLst/>
              <a:latin typeface="Arial"/>
              <a:cs typeface="Calibri"/>
            </a:endParaRPr>
          </a:p>
          <a:p>
            <a:pPr marL="0" indent="0">
              <a:buNone/>
            </a:pP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5</a:t>
            </a:fld>
            <a:endParaRPr lang="en-GB"/>
          </a:p>
        </p:txBody>
      </p:sp>
    </p:spTree>
    <p:extLst>
      <p:ext uri="{BB962C8B-B14F-4D97-AF65-F5344CB8AC3E}">
        <p14:creationId xmlns:p14="http://schemas.microsoft.com/office/powerpoint/2010/main" val="3853805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51684"/>
            <a:ext cx="5486400" cy="3549316"/>
          </a:xfrm>
        </p:spPr>
        <p:txBody>
          <a:bodyPr/>
          <a:lstStyle/>
          <a:p>
            <a:pPr marR="0" lvl="0" algn="l" rtl="0">
              <a:spcBef>
                <a:spcPts val="0"/>
              </a:spcBef>
              <a:spcAft>
                <a:spcPts val="0"/>
              </a:spcAft>
              <a:buClr>
                <a:srgbClr val="FF0000"/>
              </a:buClr>
              <a:buSzPts val="2800"/>
            </a:pPr>
            <a:endParaRPr lang="en-GB" dirty="0"/>
          </a:p>
        </p:txBody>
      </p:sp>
      <p:sp>
        <p:nvSpPr>
          <p:cNvPr id="4" name="Slide Number Placeholder 3"/>
          <p:cNvSpPr>
            <a:spLocks noGrp="1"/>
          </p:cNvSpPr>
          <p:nvPr>
            <p:ph type="sldNum" sz="quarter" idx="5"/>
          </p:nvPr>
        </p:nvSpPr>
        <p:spPr/>
        <p:txBody>
          <a:bodyPr/>
          <a:lstStyle/>
          <a:p>
            <a:fld id="{0A24B2D0-91E5-40D6-B037-59C536D447FB}" type="slidenum">
              <a:rPr lang="en-GB" smtClean="0"/>
              <a:t>6</a:t>
            </a:fld>
            <a:endParaRPr lang="en-GB"/>
          </a:p>
        </p:txBody>
      </p:sp>
    </p:spTree>
    <p:extLst>
      <p:ext uri="{BB962C8B-B14F-4D97-AF65-F5344CB8AC3E}">
        <p14:creationId xmlns:p14="http://schemas.microsoft.com/office/powerpoint/2010/main" val="3138287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Carers UK research suggests that carers often feel invisible, overlooked and undervalued.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55% of carers need better understanding and recognition of unpaid carers from the general public. </a:t>
            </a:r>
            <a:endParaRPr lang="en-GB"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 for example, NHS Trusts must involve carers when plans for a patient’s discharge are being made. However, many carers are unaware of this right, and many are not consulted during the discharge process. Carers UK research in 2023 found that 36% of carers who had experienced hospital discharge disagreed they were involved in decisions about discharge, and 60% disagreed they were asked about their ability and willingness to care.3</a:t>
            </a:r>
          </a:p>
          <a:p>
            <a:endParaRPr lang="en-GB" dirty="0"/>
          </a:p>
        </p:txBody>
      </p:sp>
      <p:sp>
        <p:nvSpPr>
          <p:cNvPr id="4" name="Slide Number Placeholder 3"/>
          <p:cNvSpPr>
            <a:spLocks noGrp="1"/>
          </p:cNvSpPr>
          <p:nvPr>
            <p:ph type="sldNum" sz="quarter" idx="5"/>
          </p:nvPr>
        </p:nvSpPr>
        <p:spPr/>
        <p:txBody>
          <a:bodyPr/>
          <a:lstStyle/>
          <a:p>
            <a:fld id="{04EB82F8-CAE3-4FE7-8EEE-68AC7A900E84}" type="slidenum">
              <a:rPr lang="en-GB" smtClean="0"/>
              <a:t>7</a:t>
            </a:fld>
            <a:endParaRPr lang="en-GB"/>
          </a:p>
        </p:txBody>
      </p:sp>
    </p:spTree>
    <p:extLst>
      <p:ext uri="{BB962C8B-B14F-4D97-AF65-F5344CB8AC3E}">
        <p14:creationId xmlns:p14="http://schemas.microsoft.com/office/powerpoint/2010/main" val="16342961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7000"/>
              </a:lnSpc>
              <a:spcAft>
                <a:spcPts val="800"/>
              </a:spcAft>
            </a:pPr>
            <a:endParaRPr lang="en-GB" sz="12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4EB82F8-CAE3-4FE7-8EEE-68AC7A900E84}" type="slidenum">
              <a:rPr lang="en-GB" smtClean="0"/>
              <a:t>8</a:t>
            </a:fld>
            <a:endParaRPr lang="en-GB"/>
          </a:p>
        </p:txBody>
      </p:sp>
    </p:spTree>
    <p:extLst>
      <p:ext uri="{BB962C8B-B14F-4D97-AF65-F5344CB8AC3E}">
        <p14:creationId xmlns:p14="http://schemas.microsoft.com/office/powerpoint/2010/main" val="1045933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A24B2D0-91E5-40D6-B037-59C536D447FB}" type="slidenum">
              <a:rPr lang="en-GB" smtClean="0"/>
              <a:t>9</a:t>
            </a:fld>
            <a:endParaRPr lang="en-GB"/>
          </a:p>
        </p:txBody>
      </p:sp>
    </p:spTree>
    <p:extLst>
      <p:ext uri="{BB962C8B-B14F-4D97-AF65-F5344CB8AC3E}">
        <p14:creationId xmlns:p14="http://schemas.microsoft.com/office/powerpoint/2010/main" val="4113653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D721-DF34-B741-04E5-E484A4B7616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BD18507-068A-8A09-B290-ABAC98C63A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D748B6C2-0287-1725-D602-AB64C065A09B}"/>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2F328F3D-FE71-7158-30ED-71F6F41F2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0B188-77B0-1748-80CF-FC1FE52A2173}"/>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135214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38EC7-33FB-3BAB-FD6F-1E4AA21FA34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9E7CE5F-E938-A2D7-DA3F-5895497187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0DF953B-507E-054F-F9F4-B584F27810AD}"/>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F31A49D0-9266-1CCF-8ADE-A639C70600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7EAD04-6A72-B3CA-5D1C-E8EC594B0459}"/>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2452073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BCDEB4-17BE-774E-E63B-0051CDBAD9B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BF7B7-EB6E-E6AC-A5C1-F78230BE9B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A22586-DFA5-9493-1F9E-A137A06FBC17}"/>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091B1971-9D89-C901-4CBC-E228DB2FDB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7CB5EF-CAC7-54EA-42C9-91DC96C9CC55}"/>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3071691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BD594-F2FA-5252-3167-712D3CA921A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AD39957-C4FE-4A8C-3CD8-1520627D1E6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3D0CAA5-B551-03A7-F6E5-5CCB42A6B288}"/>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51AB978E-9578-8F73-CEB1-621015A12E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16368-5666-8F04-26C0-B6F17E452E76}"/>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159454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62B31-CABC-EA7B-30B3-CF3B3CC1684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46061DB8-D996-1C01-29B8-449547E23C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E405CDE-3A41-73C2-7A86-9EB65DD61F2B}"/>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ADD4171E-CA5A-DF87-C0BD-F05F5D0760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BF87B7-D195-9BE7-7B25-4AB6374AB39D}"/>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2716976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EBA23-5A5D-3874-D9D6-EA69A26E41C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58BB786-2B20-E714-50C7-30F5954033D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3EB76E4D-B82B-A413-86F3-41903A8738B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28E75862-FD1E-D6FC-66AF-67942D656505}"/>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6" name="Footer Placeholder 5">
            <a:extLst>
              <a:ext uri="{FF2B5EF4-FFF2-40B4-BE49-F238E27FC236}">
                <a16:creationId xmlns:a16="http://schemas.microsoft.com/office/drawing/2014/main" id="{37392747-2680-0BB6-CF27-7979FD1B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AE66-786B-CA75-B53C-D8412A972EBE}"/>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423599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933CF-49B2-485B-0865-30913170CB5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C28CB30-15FC-37F8-B084-2A00D53D27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19B2B42-21C5-7BF3-A263-84A262924B80}"/>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FC81AE4C-B39A-D1D0-8AB7-4EEAFB10946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240B152-764E-249A-43C4-6FE4C12D439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D9700F-399D-A959-FDDA-AE23E0F95F5B}"/>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8" name="Footer Placeholder 7">
            <a:extLst>
              <a:ext uri="{FF2B5EF4-FFF2-40B4-BE49-F238E27FC236}">
                <a16:creationId xmlns:a16="http://schemas.microsoft.com/office/drawing/2014/main" id="{E4BBA3EC-F60C-974D-77C8-5D66FF510E6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C93F1B-02AC-65C8-4868-7838F43E7438}"/>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137608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49334-E9FF-2B14-B2CE-46FDFABEB7F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BADE9B6-1312-590D-173F-FC3F30312DC7}"/>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4" name="Footer Placeholder 3">
            <a:extLst>
              <a:ext uri="{FF2B5EF4-FFF2-40B4-BE49-F238E27FC236}">
                <a16:creationId xmlns:a16="http://schemas.microsoft.com/office/drawing/2014/main" id="{111E2076-30C0-B7F6-8431-53DD59BFB6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8190FE-51AA-8945-4AA4-9734D55C7C06}"/>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4067390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8D848-C283-F921-03AC-0408C98E9987}"/>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3" name="Footer Placeholder 2">
            <a:extLst>
              <a:ext uri="{FF2B5EF4-FFF2-40B4-BE49-F238E27FC236}">
                <a16:creationId xmlns:a16="http://schemas.microsoft.com/office/drawing/2014/main" id="{0D36BDC3-8432-A1F7-5B64-B4E45001E8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DE8654A-3A10-D988-D6B1-0504391C185F}"/>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175307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50DC9-07BE-F61D-F1AD-63D2E7A964C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E707B85-F1E2-A43C-C0F5-32311DE9DC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67785FE-A98B-72FC-B074-CAC1A4C7D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E7039A6-A039-9A08-1A13-96330573B3CE}"/>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6" name="Footer Placeholder 5">
            <a:extLst>
              <a:ext uri="{FF2B5EF4-FFF2-40B4-BE49-F238E27FC236}">
                <a16:creationId xmlns:a16="http://schemas.microsoft.com/office/drawing/2014/main" id="{A34A3B22-FDA6-7303-29D6-7B9C4A5B29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1D310-5185-A847-1A94-EB94ABB4DDDE}"/>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350987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1EE7B-C0FB-24E3-B33E-42DB5F21912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A1B30EC-2F81-DD95-6A1F-B927C18718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D2AB45-B852-015C-6905-37AA266D07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8122ED-1C8F-4B0B-65E6-9148FD17E2B5}"/>
              </a:ext>
            </a:extLst>
          </p:cNvPr>
          <p:cNvSpPr>
            <a:spLocks noGrp="1"/>
          </p:cNvSpPr>
          <p:nvPr>
            <p:ph type="dt" sz="half" idx="10"/>
          </p:nvPr>
        </p:nvSpPr>
        <p:spPr/>
        <p:txBody>
          <a:bodyPr/>
          <a:lstStyle/>
          <a:p>
            <a:fld id="{0A0C8031-A320-4E79-907A-43C5A44F075C}" type="datetimeFigureOut">
              <a:rPr lang="en-US" smtClean="0"/>
              <a:t>11/26/2024</a:t>
            </a:fld>
            <a:endParaRPr lang="en-US"/>
          </a:p>
        </p:txBody>
      </p:sp>
      <p:sp>
        <p:nvSpPr>
          <p:cNvPr id="6" name="Footer Placeholder 5">
            <a:extLst>
              <a:ext uri="{FF2B5EF4-FFF2-40B4-BE49-F238E27FC236}">
                <a16:creationId xmlns:a16="http://schemas.microsoft.com/office/drawing/2014/main" id="{F9940F27-D753-75B5-016C-AE5495603E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5E936F-28F5-FF6C-C36C-A63D480179B9}"/>
              </a:ext>
            </a:extLst>
          </p:cNvPr>
          <p:cNvSpPr>
            <a:spLocks noGrp="1"/>
          </p:cNvSpPr>
          <p:nvPr>
            <p:ph type="sldNum" sz="quarter" idx="12"/>
          </p:nvPr>
        </p:nvSpPr>
        <p:spPr/>
        <p:txBody>
          <a:bodyPr/>
          <a:lstStyle/>
          <a:p>
            <a:fld id="{3BF3B9F6-9A2E-43E3-8DA8-F7CB40550A8A}" type="slidenum">
              <a:rPr lang="en-US" smtClean="0"/>
              <a:t>‹#›</a:t>
            </a:fld>
            <a:endParaRPr lang="en-US"/>
          </a:p>
        </p:txBody>
      </p:sp>
    </p:spTree>
    <p:extLst>
      <p:ext uri="{BB962C8B-B14F-4D97-AF65-F5344CB8AC3E}">
        <p14:creationId xmlns:p14="http://schemas.microsoft.com/office/powerpoint/2010/main" val="777693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4974C8-825B-BD0D-7F80-A091A34D94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E0E8218-D44C-BA2C-5F0A-1EC07388C6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D25A71-083B-B2D1-DBE1-DE69C37480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C8031-A320-4E79-907A-43C5A44F075C}" type="datetimeFigureOut">
              <a:rPr lang="en-US" smtClean="0"/>
              <a:t>11/26/2024</a:t>
            </a:fld>
            <a:endParaRPr lang="en-US"/>
          </a:p>
        </p:txBody>
      </p:sp>
      <p:sp>
        <p:nvSpPr>
          <p:cNvPr id="5" name="Footer Placeholder 4">
            <a:extLst>
              <a:ext uri="{FF2B5EF4-FFF2-40B4-BE49-F238E27FC236}">
                <a16:creationId xmlns:a16="http://schemas.microsoft.com/office/drawing/2014/main" id="{A50CA89E-A3AC-5AFC-DCDA-1FA10E265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93FB4B7-0645-F396-2022-1875A928E6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F3B9F6-9A2E-43E3-8DA8-F7CB40550A8A}" type="slidenum">
              <a:rPr lang="en-US" smtClean="0"/>
              <a:t>‹#›</a:t>
            </a:fld>
            <a:endParaRPr lang="en-US"/>
          </a:p>
        </p:txBody>
      </p:sp>
    </p:spTree>
    <p:extLst>
      <p:ext uri="{BB962C8B-B14F-4D97-AF65-F5344CB8AC3E}">
        <p14:creationId xmlns:p14="http://schemas.microsoft.com/office/powerpoint/2010/main" val="2385628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jpeg"/><Relationship Id="rId7" Type="http://schemas.openxmlformats.org/officeDocument/2006/relationships/hyperlink" Target="https://efcdigital.org/login/index.php"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www.thecarerscentre.org/"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hyperlink" Target="https://www.carersuk.org/help-and-advice/get-resources/looking-after-someone"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hyperlink" Target="mailto:advice@carersuk.org" TargetMode="External"/><Relationship Id="rId5" Type="http://schemas.openxmlformats.org/officeDocument/2006/relationships/hyperlink" Target="http://www.carersuk.org/" TargetMode="Externa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jpeg"/><Relationship Id="rId7"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hyperlink" Target="https://youtu.be/aBNOIDeaVa8" TargetMode="External"/><Relationship Id="rId5" Type="http://schemas.openxmlformats.org/officeDocument/2006/relationships/hyperlink" Target="https://www.carersuk.org/media/4ahpa34k/cuk-self-advocacy-guide-2024-england.pdf"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hyperlink" Target="http://www.employersforcarers.org/" TargetMode="External"/><Relationship Id="rId3" Type="http://schemas.openxmlformats.org/officeDocument/2006/relationships/image" Target="../media/image1.jpeg"/><Relationship Id="rId7" Type="http://schemas.openxmlformats.org/officeDocument/2006/relationships/hyperlink" Target="http://www.jointlyapp.com/"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www.carersuk.org/" TargetMode="External"/><Relationship Id="rId5" Type="http://schemas.openxmlformats.org/officeDocument/2006/relationships/hyperlink" Target="mailto:advice@carersuk.org"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626058F5-6D77-9D65-7A6C-BFD12C67FCDB}"/>
              </a:ext>
            </a:extLst>
          </p:cNvPr>
          <p:cNvSpPr txBox="1"/>
          <p:nvPr/>
        </p:nvSpPr>
        <p:spPr>
          <a:xfrm>
            <a:off x="486189" y="1981232"/>
            <a:ext cx="9262899" cy="4585871"/>
          </a:xfrm>
          <a:prstGeom prst="rect">
            <a:avLst/>
          </a:prstGeom>
          <a:noFill/>
        </p:spPr>
        <p:txBody>
          <a:bodyPr wrap="square" lIns="91440" tIns="45720" rIns="91440" bIns="45720" anchor="t">
            <a:spAutoFit/>
          </a:bodyPr>
          <a:lstStyle/>
          <a:p>
            <a:endParaRPr lang="en-GB" altLang="en-US" sz="6000" dirty="0">
              <a:solidFill>
                <a:schemeClr val="tx1">
                  <a:lumMod val="75000"/>
                  <a:lumOff val="25000"/>
                </a:schemeClr>
              </a:solidFill>
              <a:latin typeface="Arial"/>
              <a:ea typeface="Calibri"/>
              <a:cs typeface="Arial"/>
            </a:endParaRPr>
          </a:p>
          <a:p>
            <a:endParaRPr lang="en-GB" altLang="en-US" sz="3200" dirty="0">
              <a:solidFill>
                <a:srgbClr val="FF0000"/>
              </a:solidFill>
              <a:latin typeface="Arial" panose="020B0604020202020204" pitchFamily="34" charset="0"/>
              <a:ea typeface="Calibri"/>
              <a:cs typeface="Arial" panose="020B0604020202020204" pitchFamily="34" charset="0"/>
            </a:endParaRPr>
          </a:p>
          <a:p>
            <a:endParaRPr lang="en-GB" altLang="en-US" sz="2400" dirty="0">
              <a:solidFill>
                <a:schemeClr val="tx1">
                  <a:lumMod val="95000"/>
                  <a:lumOff val="5000"/>
                </a:schemeClr>
              </a:solidFill>
              <a:latin typeface="Arial"/>
              <a:ea typeface="Calibri"/>
              <a:cs typeface="Arial"/>
            </a:endParaRPr>
          </a:p>
          <a:p>
            <a:endParaRPr lang="en-GB" altLang="en-US" sz="2400" dirty="0">
              <a:solidFill>
                <a:schemeClr val="tx1">
                  <a:lumMod val="95000"/>
                  <a:lumOff val="5000"/>
                </a:schemeClr>
              </a:solidFill>
              <a:latin typeface="Arial" panose="020B0604020202020204" pitchFamily="34" charset="0"/>
              <a:ea typeface="Calibri"/>
              <a:cs typeface="Arial" panose="020B0604020202020204" pitchFamily="34" charset="0"/>
            </a:endParaRPr>
          </a:p>
          <a:p>
            <a:endParaRPr lang="en-GB" altLang="en-US" sz="2400" dirty="0">
              <a:solidFill>
                <a:schemeClr val="tx1">
                  <a:lumMod val="95000"/>
                  <a:lumOff val="5000"/>
                </a:schemeClr>
              </a:solidFill>
              <a:latin typeface="Arial" panose="020B0604020202020204" pitchFamily="34" charset="0"/>
              <a:ea typeface="Calibri"/>
              <a:cs typeface="Arial" panose="020B0604020202020204" pitchFamily="34" charset="0"/>
            </a:endParaRPr>
          </a:p>
          <a:p>
            <a:r>
              <a:rPr lang="en-GB" altLang="en-US" sz="2400" dirty="0">
                <a:solidFill>
                  <a:schemeClr val="tx1">
                    <a:lumMod val="95000"/>
                    <a:lumOff val="5000"/>
                  </a:schemeClr>
                </a:solidFill>
                <a:latin typeface="Arial"/>
                <a:ea typeface="Calibri"/>
                <a:cs typeface="Arial"/>
              </a:rPr>
              <a:t>Emilie Lalonde,</a:t>
            </a:r>
          </a:p>
          <a:p>
            <a:r>
              <a:rPr lang="en-GB" altLang="en-US" sz="2400" dirty="0">
                <a:solidFill>
                  <a:schemeClr val="tx1">
                    <a:lumMod val="95000"/>
                    <a:lumOff val="5000"/>
                  </a:schemeClr>
                </a:solidFill>
                <a:latin typeface="Arial"/>
                <a:ea typeface="Calibri"/>
                <a:cs typeface="Arial"/>
              </a:rPr>
              <a:t>Account Executive,</a:t>
            </a:r>
            <a:endParaRPr lang="en-GB" dirty="0">
              <a:solidFill>
                <a:schemeClr val="tx1">
                  <a:lumMod val="95000"/>
                  <a:lumOff val="5000"/>
                </a:schemeClr>
              </a:solidFill>
              <a:latin typeface="Calibri" panose="020F0502020204030204"/>
              <a:ea typeface="Calibri"/>
              <a:cs typeface="Calibri" panose="020F0502020204030204"/>
            </a:endParaRPr>
          </a:p>
          <a:p>
            <a:r>
              <a:rPr lang="en-GB" altLang="en-US" sz="2400" dirty="0">
                <a:solidFill>
                  <a:schemeClr val="tx1">
                    <a:lumMod val="95000"/>
                    <a:lumOff val="5000"/>
                  </a:schemeClr>
                </a:solidFill>
                <a:latin typeface="Arial"/>
                <a:ea typeface="Calibri"/>
                <a:cs typeface="Arial"/>
              </a:rPr>
              <a:t>Carers UK</a:t>
            </a:r>
            <a:endParaRPr lang="en-GB" dirty="0">
              <a:solidFill>
                <a:schemeClr val="tx1">
                  <a:lumMod val="95000"/>
                  <a:lumOff val="5000"/>
                </a:schemeClr>
              </a:solidFill>
              <a:ea typeface="Calibri"/>
              <a:cs typeface="Calibri"/>
            </a:endParaRPr>
          </a:p>
          <a:p>
            <a:endParaRPr lang="en-GB" altLang="en-US" sz="2800" dirty="0">
              <a:solidFill>
                <a:schemeClr val="tx1">
                  <a:lumMod val="95000"/>
                  <a:lumOff val="5000"/>
                </a:schemeClr>
              </a:solidFill>
              <a:latin typeface="Arial" panose="020B0604020202020204" pitchFamily="34" charset="0"/>
              <a:ea typeface="Calibri"/>
              <a:cs typeface="Arial" panose="020B0604020202020204" pitchFamily="34" charset="0"/>
            </a:endParaRPr>
          </a:p>
          <a:p>
            <a:endParaRPr lang="en-GB" altLang="en-US" sz="2800" dirty="0">
              <a:solidFill>
                <a:schemeClr val="tx1">
                  <a:lumMod val="95000"/>
                  <a:lumOff val="5000"/>
                </a:schemeClr>
              </a:solidFill>
              <a:latin typeface="Arial" panose="020B0604020202020204" pitchFamily="34" charset="0"/>
              <a:ea typeface="Calibri"/>
              <a:cs typeface="Arial" panose="020B0604020202020204" pitchFamily="34" charset="0"/>
            </a:endParaRPr>
          </a:p>
        </p:txBody>
      </p:sp>
      <p:sp>
        <p:nvSpPr>
          <p:cNvPr id="12" name="TextBox 11">
            <a:extLst>
              <a:ext uri="{FF2B5EF4-FFF2-40B4-BE49-F238E27FC236}">
                <a16:creationId xmlns:a16="http://schemas.microsoft.com/office/drawing/2014/main" id="{94556114-5A1E-8876-A093-2BE849A6606A}"/>
              </a:ext>
            </a:extLst>
          </p:cNvPr>
          <p:cNvSpPr txBox="1"/>
          <p:nvPr/>
        </p:nvSpPr>
        <p:spPr>
          <a:xfrm>
            <a:off x="1098392" y="2618324"/>
            <a:ext cx="9993745" cy="21852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800" dirty="0">
                <a:solidFill>
                  <a:schemeClr val="tx1">
                    <a:lumMod val="75000"/>
                    <a:lumOff val="25000"/>
                  </a:schemeClr>
                </a:solidFill>
                <a:latin typeface="Arial"/>
                <a:cs typeface="Arial"/>
              </a:rPr>
              <a:t>Recognising your Rights</a:t>
            </a:r>
          </a:p>
          <a:p>
            <a:pPr algn="ctr"/>
            <a:r>
              <a:rPr lang="en-GB" altLang="en-US" sz="3600" dirty="0">
                <a:solidFill>
                  <a:schemeClr val="tx1">
                    <a:lumMod val="75000"/>
                    <a:lumOff val="25000"/>
                  </a:schemeClr>
                </a:solidFill>
                <a:latin typeface="Arial"/>
                <a:ea typeface="Calibri"/>
                <a:cs typeface="Arial"/>
              </a:rPr>
              <a:t>November 21, 2024</a:t>
            </a:r>
            <a:endParaRPr lang="en-GB" altLang="en-US" sz="3600" dirty="0">
              <a:solidFill>
                <a:schemeClr val="tx1">
                  <a:lumMod val="75000"/>
                  <a:lumOff val="25000"/>
                </a:schemeClr>
              </a:solidFill>
              <a:latin typeface="Arial" panose="020B0604020202020204" pitchFamily="34" charset="0"/>
              <a:ea typeface="Calibri"/>
              <a:cs typeface="Arial" panose="020B0604020202020204" pitchFamily="34" charset="0"/>
            </a:endParaRPr>
          </a:p>
          <a:p>
            <a:r>
              <a:rPr lang="en-GB" sz="4800" dirty="0">
                <a:solidFill>
                  <a:schemeClr val="tx1">
                    <a:lumMod val="75000"/>
                    <a:lumOff val="25000"/>
                  </a:schemeClr>
                </a:solidFill>
                <a:latin typeface="Arial"/>
                <a:cs typeface="Arial"/>
              </a:rPr>
              <a:t>  </a:t>
            </a:r>
            <a:endParaRPr lang="en-GB" dirty="0">
              <a:solidFill>
                <a:schemeClr val="tx1">
                  <a:lumMod val="75000"/>
                  <a:lumOff val="25000"/>
                </a:schemeClr>
              </a:solidFill>
            </a:endParaRPr>
          </a:p>
        </p:txBody>
      </p:sp>
      <p:pic>
        <p:nvPicPr>
          <p:cNvPr id="9" name="Picture 8" descr="A red circle with white text and a megaphone&#10;&#10;Description automatically generated">
            <a:extLst>
              <a:ext uri="{FF2B5EF4-FFF2-40B4-BE49-F238E27FC236}">
                <a16:creationId xmlns:a16="http://schemas.microsoft.com/office/drawing/2014/main" id="{D36E3368-24D2-AA3A-6BC2-BC962A4503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6064" y="129660"/>
            <a:ext cx="2438400" cy="2438400"/>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518190" y="597803"/>
            <a:ext cx="7169295" cy="784062"/>
          </a:xfrm>
          <a:prstGeom prst="rect">
            <a:avLst/>
          </a:prstGeom>
          <a:noFill/>
        </p:spPr>
        <p:txBody>
          <a:bodyPr vert="horz" lIns="91440" tIns="45720" rIns="91440" bIns="45720" rtlCol="0" anchor="t">
            <a:no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US" altLang="en-US" sz="3600">
                <a:solidFill>
                  <a:schemeClr val="tx1">
                    <a:lumMod val="75000"/>
                    <a:lumOff val="25000"/>
                  </a:schemeClr>
                </a:solidFill>
                <a:latin typeface="Arial"/>
                <a:cs typeface="Arial"/>
              </a:rPr>
              <a:t>Impact of caring</a:t>
            </a:r>
            <a:endParaRPr lang="en-GB" sz="3600">
              <a:solidFill>
                <a:schemeClr val="tx1">
                  <a:lumMod val="75000"/>
                  <a:lumOff val="25000"/>
                </a:schemeClr>
              </a:solidFill>
              <a:latin typeface="Arial"/>
              <a:cs typeface="Arial"/>
            </a:endParaRPr>
          </a:p>
        </p:txBody>
      </p:sp>
      <p:sp>
        <p:nvSpPr>
          <p:cNvPr id="11" name="TextBox 10">
            <a:extLst>
              <a:ext uri="{FF2B5EF4-FFF2-40B4-BE49-F238E27FC236}">
                <a16:creationId xmlns:a16="http://schemas.microsoft.com/office/drawing/2014/main" id="{7D2BC5F0-36FF-FEDC-1C9D-116D9BCB0083}"/>
              </a:ext>
            </a:extLst>
          </p:cNvPr>
          <p:cNvSpPr txBox="1"/>
          <p:nvPr/>
        </p:nvSpPr>
        <p:spPr>
          <a:xfrm>
            <a:off x="513440" y="1563136"/>
            <a:ext cx="7882134" cy="3721019"/>
          </a:xfrm>
          <a:prstGeom prst="rect">
            <a:avLst/>
          </a:prstGeom>
          <a:noFill/>
        </p:spPr>
        <p:txBody>
          <a:bodyPr wrap="square" lIns="91440" tIns="45720" rIns="91440" bIns="45720" anchor="t">
            <a:spAutoFit/>
          </a:bodyPr>
          <a:lstStyle/>
          <a:p>
            <a:pPr marL="342900" indent="-342900">
              <a:lnSpc>
                <a:spcPct val="90000"/>
              </a:lnSpc>
              <a:spcBef>
                <a:spcPts val="0"/>
              </a:spcBef>
              <a:buClr>
                <a:srgbClr val="FF0000"/>
              </a:buClr>
              <a:buSzPts val="2800"/>
              <a:buFont typeface="Arial" panose="020B0604020202020204" pitchFamily="34" charset="0"/>
              <a:buChar char="•"/>
            </a:pPr>
            <a:r>
              <a:rPr lang="en-US" sz="2400" dirty="0">
                <a:solidFill>
                  <a:schemeClr val="tx1">
                    <a:lumMod val="75000"/>
                    <a:lumOff val="25000"/>
                  </a:schemeClr>
                </a:solidFill>
                <a:latin typeface="Arial"/>
                <a:cs typeface="Arial"/>
              </a:rPr>
              <a:t>There is evidence that carers (if </a:t>
            </a:r>
            <a:r>
              <a:rPr lang="en-US" sz="2400" dirty="0">
                <a:solidFill>
                  <a:srgbClr val="FF0000"/>
                </a:solidFill>
                <a:latin typeface="Arial"/>
                <a:cs typeface="Arial"/>
              </a:rPr>
              <a:t>unsupported</a:t>
            </a:r>
            <a:r>
              <a:rPr lang="en-US" sz="2400" dirty="0">
                <a:solidFill>
                  <a:schemeClr val="tx1">
                    <a:lumMod val="75000"/>
                    <a:lumOff val="25000"/>
                  </a:schemeClr>
                </a:solidFill>
                <a:latin typeface="Arial"/>
                <a:cs typeface="Arial"/>
              </a:rPr>
              <a:t>) are</a:t>
            </a:r>
            <a:r>
              <a:rPr lang="en-US" sz="2400" dirty="0">
                <a:latin typeface="Arial"/>
                <a:cs typeface="Arial"/>
              </a:rPr>
              <a:t> </a:t>
            </a:r>
            <a:br>
              <a:rPr lang="en-US" sz="2400" dirty="0">
                <a:latin typeface="Arial" panose="020B0604020202020204" pitchFamily="34" charset="0"/>
                <a:cs typeface="Arial" panose="020B0604020202020204" pitchFamily="34" charset="0"/>
              </a:rPr>
            </a:br>
            <a:r>
              <a:rPr lang="en-US" sz="2400" dirty="0">
                <a:solidFill>
                  <a:srgbClr val="FF0000"/>
                </a:solidFill>
                <a:latin typeface="Arial"/>
                <a:cs typeface="Arial"/>
              </a:rPr>
              <a:t>working below their potential, </a:t>
            </a:r>
            <a:r>
              <a:rPr lang="en-US" sz="2400" dirty="0">
                <a:solidFill>
                  <a:schemeClr val="tx1">
                    <a:lumMod val="75000"/>
                    <a:lumOff val="25000"/>
                  </a:schemeClr>
                </a:solidFill>
                <a:latin typeface="Arial"/>
                <a:cs typeface="Arial"/>
              </a:rPr>
              <a:t>reducing hours or </a:t>
            </a:r>
            <a:br>
              <a:rPr lang="en-US" sz="2400" dirty="0">
                <a:solidFill>
                  <a:schemeClr val="tx1">
                    <a:lumMod val="75000"/>
                    <a:lumOff val="25000"/>
                  </a:schemeClr>
                </a:solidFill>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a:cs typeface="Arial"/>
              </a:rPr>
              <a:t>giving up career opportunities</a:t>
            </a:r>
          </a:p>
          <a:p>
            <a:pPr>
              <a:lnSpc>
                <a:spcPct val="90000"/>
              </a:lnSpc>
              <a:spcBef>
                <a:spcPts val="0"/>
              </a:spcBef>
              <a:buClr>
                <a:srgbClr val="FF0000"/>
              </a:buClr>
              <a:buSzPts val="2800"/>
            </a:pPr>
            <a:endParaRPr lang="en-US" sz="2400" dirty="0">
              <a:latin typeface="Arial" panose="020B0604020202020204" pitchFamily="34" charset="0"/>
              <a:cs typeface="Arial" panose="020B0604020202020204" pitchFamily="34" charset="0"/>
            </a:endParaRPr>
          </a:p>
          <a:p>
            <a:pPr marL="342900" indent="-342900">
              <a:lnSpc>
                <a:spcPct val="90000"/>
              </a:lnSpc>
              <a:spcBef>
                <a:spcPts val="560"/>
              </a:spcBef>
              <a:buClr>
                <a:srgbClr val="FF0000"/>
              </a:buClr>
              <a:buSzPts val="2800"/>
              <a:buFont typeface="Arial" panose="020B0604020202020204" pitchFamily="34" charset="0"/>
              <a:buChar char="•"/>
            </a:pPr>
            <a:r>
              <a:rPr lang="en-US" sz="2400" dirty="0">
                <a:solidFill>
                  <a:schemeClr val="tx1">
                    <a:lumMod val="75000"/>
                    <a:lumOff val="25000"/>
                  </a:schemeClr>
                </a:solidFill>
                <a:latin typeface="Arial"/>
                <a:cs typeface="Arial"/>
              </a:rPr>
              <a:t>Carers are</a:t>
            </a:r>
            <a:r>
              <a:rPr lang="en-US" sz="2400" dirty="0">
                <a:latin typeface="Arial"/>
                <a:cs typeface="Arial"/>
              </a:rPr>
              <a:t> </a:t>
            </a:r>
            <a:r>
              <a:rPr lang="en-US" sz="2400" dirty="0">
                <a:solidFill>
                  <a:srgbClr val="FF0000"/>
                </a:solidFill>
                <a:latin typeface="Arial"/>
                <a:cs typeface="Arial"/>
              </a:rPr>
              <a:t>twice as likely</a:t>
            </a:r>
            <a:r>
              <a:rPr lang="en-US" sz="2400" dirty="0">
                <a:solidFill>
                  <a:schemeClr val="tx1">
                    <a:lumMod val="75000"/>
                    <a:lumOff val="25000"/>
                  </a:schemeClr>
                </a:solidFill>
                <a:latin typeface="Arial"/>
                <a:cs typeface="Arial"/>
              </a:rPr>
              <a:t> to suffer from</a:t>
            </a:r>
            <a:r>
              <a:rPr lang="en-US" sz="2400" dirty="0">
                <a:latin typeface="Arial"/>
                <a:cs typeface="Arial"/>
              </a:rPr>
              <a:t> </a:t>
            </a:r>
            <a:r>
              <a:rPr lang="en-US" sz="2400" dirty="0">
                <a:solidFill>
                  <a:srgbClr val="FF0000"/>
                </a:solidFill>
                <a:latin typeface="Arial"/>
                <a:cs typeface="Arial"/>
              </a:rPr>
              <a:t>stress </a:t>
            </a:r>
            <a:br>
              <a:rPr lang="en-US" sz="2400" dirty="0">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a:cs typeface="Arial"/>
              </a:rPr>
              <a:t>(if</a:t>
            </a:r>
            <a:r>
              <a:rPr lang="en-US" sz="2400" dirty="0">
                <a:latin typeface="Arial"/>
                <a:cs typeface="Arial"/>
              </a:rPr>
              <a:t> </a:t>
            </a:r>
            <a:r>
              <a:rPr lang="en-US" sz="2400" dirty="0">
                <a:solidFill>
                  <a:srgbClr val="FF0000"/>
                </a:solidFill>
                <a:latin typeface="Arial"/>
                <a:cs typeface="Arial"/>
              </a:rPr>
              <a:t>unsupported</a:t>
            </a:r>
            <a:r>
              <a:rPr lang="en-US" sz="2400" dirty="0">
                <a:solidFill>
                  <a:schemeClr val="tx1">
                    <a:lumMod val="75000"/>
                    <a:lumOff val="25000"/>
                  </a:schemeClr>
                </a:solidFill>
                <a:latin typeface="Arial"/>
                <a:cs typeface="Arial"/>
              </a:rPr>
              <a:t>) and it is the</a:t>
            </a:r>
            <a:r>
              <a:rPr lang="en-US" sz="2400" dirty="0">
                <a:latin typeface="Arial"/>
                <a:cs typeface="Arial"/>
              </a:rPr>
              <a:t> </a:t>
            </a:r>
            <a:r>
              <a:rPr lang="en-US" sz="2400" dirty="0">
                <a:solidFill>
                  <a:srgbClr val="FF0000"/>
                </a:solidFill>
                <a:latin typeface="Arial"/>
                <a:cs typeface="Arial"/>
              </a:rPr>
              <a:t>key reason </a:t>
            </a:r>
            <a:r>
              <a:rPr lang="en-US" sz="2400" dirty="0">
                <a:solidFill>
                  <a:schemeClr val="tx1">
                    <a:lumMod val="75000"/>
                    <a:lumOff val="25000"/>
                  </a:schemeClr>
                </a:solidFill>
                <a:latin typeface="Arial"/>
                <a:cs typeface="Arial"/>
              </a:rPr>
              <a:t>carers </a:t>
            </a:r>
            <a:br>
              <a:rPr lang="en-US" sz="2400" dirty="0">
                <a:solidFill>
                  <a:schemeClr val="tx1">
                    <a:lumMod val="75000"/>
                    <a:lumOff val="25000"/>
                  </a:schemeClr>
                </a:solidFill>
                <a:latin typeface="Arial" panose="020B0604020202020204" pitchFamily="34" charset="0"/>
                <a:cs typeface="Arial" panose="020B0604020202020204" pitchFamily="34" charset="0"/>
              </a:rPr>
            </a:br>
            <a:r>
              <a:rPr lang="en-US" sz="2400" dirty="0">
                <a:solidFill>
                  <a:schemeClr val="tx1">
                    <a:lumMod val="75000"/>
                    <a:lumOff val="25000"/>
                  </a:schemeClr>
                </a:solidFill>
                <a:latin typeface="Arial"/>
                <a:cs typeface="Arial"/>
              </a:rPr>
              <a:t>give up work or reduce working hours </a:t>
            </a:r>
            <a:endParaRPr lang="en-US" sz="2400" dirty="0">
              <a:solidFill>
                <a:schemeClr val="tx1">
                  <a:lumMod val="75000"/>
                  <a:lumOff val="25000"/>
                </a:schemeClr>
              </a:solidFill>
              <a:latin typeface="Arial" panose="020B0604020202020204" pitchFamily="34" charset="0"/>
              <a:cs typeface="Arial" panose="020B0604020202020204" pitchFamily="34" charset="0"/>
            </a:endParaRPr>
          </a:p>
          <a:p>
            <a:pPr>
              <a:lnSpc>
                <a:spcPct val="90000"/>
              </a:lnSpc>
              <a:spcBef>
                <a:spcPts val="560"/>
              </a:spcBef>
              <a:buClr>
                <a:srgbClr val="FF0000"/>
              </a:buClr>
              <a:buSzPts val="2800"/>
            </a:pPr>
            <a:endParaRPr lang="en-US" sz="2400" dirty="0">
              <a:latin typeface="Arial" panose="020B0604020202020204" pitchFamily="34" charset="0"/>
              <a:cs typeface="Arial" panose="020B0604020202020204" pitchFamily="34" charset="0"/>
            </a:endParaRPr>
          </a:p>
          <a:p>
            <a:pPr marL="342900" indent="-342900">
              <a:spcBef>
                <a:spcPts val="560"/>
              </a:spcBef>
              <a:buClr>
                <a:srgbClr val="FF0000"/>
              </a:buClr>
              <a:buSzPts val="2800"/>
              <a:buFont typeface="Arial" panose="020B0604020202020204" pitchFamily="34" charset="0"/>
              <a:buChar char="•"/>
            </a:pPr>
            <a:r>
              <a:rPr lang="en-US" sz="2400" dirty="0">
                <a:solidFill>
                  <a:srgbClr val="FF0000"/>
                </a:solidFill>
                <a:latin typeface="Arial"/>
                <a:cs typeface="Arial"/>
              </a:rPr>
              <a:t>600 carers a day give up work to care </a:t>
            </a:r>
            <a:r>
              <a:rPr lang="en-US" sz="2400" dirty="0">
                <a:solidFill>
                  <a:schemeClr val="tx1">
                    <a:lumMod val="75000"/>
                    <a:lumOff val="25000"/>
                  </a:schemeClr>
                </a:solidFill>
                <a:latin typeface="Arial"/>
                <a:cs typeface="Arial"/>
              </a:rPr>
              <a:t>with a big impact on staff retention across the </a:t>
            </a:r>
            <a:r>
              <a:rPr lang="en-US" sz="2400" dirty="0" err="1">
                <a:solidFill>
                  <a:schemeClr val="tx1">
                    <a:lumMod val="75000"/>
                    <a:lumOff val="25000"/>
                  </a:schemeClr>
                </a:solidFill>
                <a:latin typeface="Arial"/>
                <a:cs typeface="Arial"/>
              </a:rPr>
              <a:t>labour</a:t>
            </a:r>
            <a:r>
              <a:rPr lang="en-US" sz="2400" dirty="0">
                <a:solidFill>
                  <a:schemeClr val="tx1">
                    <a:lumMod val="75000"/>
                    <a:lumOff val="25000"/>
                  </a:schemeClr>
                </a:solidFill>
                <a:latin typeface="Arial"/>
                <a:cs typeface="Arial"/>
              </a:rPr>
              <a:t> market</a:t>
            </a:r>
          </a:p>
        </p:txBody>
      </p:sp>
      <p:pic>
        <p:nvPicPr>
          <p:cNvPr id="2" name="Picture 1" descr="\\CUKFILE3\Group\Communications\Social media\Artwork\Policy\Work and Care report graphics\Facebook\Facebook shared image Work and care 1 in 7.png">
            <a:extLst>
              <a:ext uri="{FF2B5EF4-FFF2-40B4-BE49-F238E27FC236}">
                <a16:creationId xmlns:a16="http://schemas.microsoft.com/office/drawing/2014/main" id="{4461C56C-15BD-6157-5472-7A06954F472E}"/>
              </a:ext>
            </a:extLst>
          </p:cNvPr>
          <p:cNvPicPr>
            <a:picLocks noChangeAspect="1"/>
          </p:cNvPicPr>
          <p:nvPr/>
        </p:nvPicPr>
        <p:blipFill>
          <a:blip r:embed="rId5"/>
          <a:stretch>
            <a:fillRect/>
          </a:stretch>
        </p:blipFill>
        <p:spPr>
          <a:xfrm>
            <a:off x="8534707" y="1372981"/>
            <a:ext cx="3271069" cy="1641679"/>
          </a:xfrm>
          <a:prstGeom prst="rect">
            <a:avLst/>
          </a:prstGeom>
        </p:spPr>
      </p:pic>
      <p:pic>
        <p:nvPicPr>
          <p:cNvPr id="12" name="Picture 11" descr="\\CUKFILE3\Group\Communications\Social media\Artwork\Policy\Work and Care report graphics\Facebook\Facebook shared image Work and care 2.6m.png">
            <a:extLst>
              <a:ext uri="{FF2B5EF4-FFF2-40B4-BE49-F238E27FC236}">
                <a16:creationId xmlns:a16="http://schemas.microsoft.com/office/drawing/2014/main" id="{C0502468-AD78-C29A-73CF-552351B27586}"/>
              </a:ext>
            </a:extLst>
          </p:cNvPr>
          <p:cNvPicPr>
            <a:picLocks noChangeAspect="1"/>
          </p:cNvPicPr>
          <p:nvPr/>
        </p:nvPicPr>
        <p:blipFill>
          <a:blip r:embed="rId6"/>
          <a:stretch>
            <a:fillRect/>
          </a:stretch>
        </p:blipFill>
        <p:spPr>
          <a:xfrm>
            <a:off x="8393984" y="3126351"/>
            <a:ext cx="3417324" cy="2153879"/>
          </a:xfrm>
          <a:prstGeom prst="rect">
            <a:avLst/>
          </a:prstGeom>
        </p:spPr>
      </p:pic>
    </p:spTree>
    <p:extLst>
      <p:ext uri="{BB962C8B-B14F-4D97-AF65-F5344CB8AC3E}">
        <p14:creationId xmlns:p14="http://schemas.microsoft.com/office/powerpoint/2010/main" val="3998357046"/>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ubtitle 2">
            <a:extLst>
              <a:ext uri="{FF2B5EF4-FFF2-40B4-BE49-F238E27FC236}">
                <a16:creationId xmlns:a16="http://schemas.microsoft.com/office/drawing/2014/main" id="{DDFFB722-BD64-EB87-2895-67924664FD88}"/>
              </a:ext>
            </a:extLst>
          </p:cNvPr>
          <p:cNvSpPr>
            <a:spLocks noGrp="1"/>
          </p:cNvSpPr>
          <p:nvPr/>
        </p:nvSpPr>
        <p:spPr>
          <a:xfrm>
            <a:off x="486410" y="1503444"/>
            <a:ext cx="10307089" cy="4597619"/>
          </a:xfrm>
          <a:prstGeom prst="rect">
            <a:avLst/>
          </a:prstGeom>
        </p:spPr>
        <p:txBody>
          <a:bodyPr vert="horz" lIns="91440" tIns="45720" rIns="91440" bIns="45720" rtlCol="0" anchor="t">
            <a:normAutofit lnSpcReduction="10000"/>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altLang="en-US" sz="2400" dirty="0">
              <a:solidFill>
                <a:schemeClr val="tx1">
                  <a:lumMod val="65000"/>
                  <a:lumOff val="35000"/>
                </a:schemeClr>
              </a:solidFill>
            </a:endParaRPr>
          </a:p>
          <a:p>
            <a:pPr>
              <a:buFontTx/>
              <a:buChar char="•"/>
            </a:pPr>
            <a:r>
              <a:rPr lang="en-GB" altLang="en-US" sz="2400" dirty="0">
                <a:solidFill>
                  <a:schemeClr val="tx1">
                    <a:lumMod val="75000"/>
                    <a:lumOff val="25000"/>
                  </a:schemeClr>
                </a:solidFill>
                <a:latin typeface="Arial"/>
                <a:cs typeface="Arial"/>
              </a:rPr>
              <a:t>Right to </a:t>
            </a:r>
            <a:r>
              <a:rPr lang="en-GB" altLang="en-US" sz="2400" dirty="0">
                <a:solidFill>
                  <a:srgbClr val="FF0000"/>
                </a:solidFill>
                <a:latin typeface="Arial"/>
                <a:cs typeface="Arial"/>
              </a:rPr>
              <a:t>time off in emergencies </a:t>
            </a:r>
            <a:r>
              <a:rPr lang="en-GB" altLang="en-US" sz="2400" dirty="0">
                <a:solidFill>
                  <a:schemeClr val="tx1">
                    <a:lumMod val="75000"/>
                    <a:lumOff val="25000"/>
                  </a:schemeClr>
                </a:solidFill>
                <a:latin typeface="Arial"/>
                <a:cs typeface="Arial"/>
              </a:rPr>
              <a:t>to care for </a:t>
            </a:r>
            <a:r>
              <a:rPr lang="en-GB" altLang="en-US" sz="2400" dirty="0">
                <a:solidFill>
                  <a:srgbClr val="FF0000"/>
                </a:solidFill>
                <a:latin typeface="Arial"/>
                <a:cs typeface="Arial"/>
              </a:rPr>
              <a:t>dependants</a:t>
            </a:r>
            <a:endParaRPr lang="en-GB" altLang="en-US" sz="2400" dirty="0">
              <a:solidFill>
                <a:srgbClr val="FF0000"/>
              </a:solidFill>
              <a:latin typeface="Arial"/>
              <a:ea typeface="Calibri"/>
              <a:cs typeface="Arial"/>
            </a:endParaRPr>
          </a:p>
          <a:p>
            <a:pPr>
              <a:buFontTx/>
              <a:buChar char="•"/>
            </a:pPr>
            <a:endParaRPr lang="en-GB" altLang="en-US" sz="2400" dirty="0">
              <a:solidFill>
                <a:schemeClr val="tx1">
                  <a:lumMod val="75000"/>
                  <a:lumOff val="25000"/>
                </a:schemeClr>
              </a:solidFill>
              <a:latin typeface="Arial"/>
              <a:ea typeface="Calibri"/>
              <a:cs typeface="Arial"/>
            </a:endParaRPr>
          </a:p>
          <a:p>
            <a:pPr>
              <a:buFontTx/>
              <a:buChar char="•"/>
            </a:pPr>
            <a:r>
              <a:rPr lang="en-GB" altLang="en-US" sz="2400" dirty="0">
                <a:solidFill>
                  <a:schemeClr val="tx1">
                    <a:lumMod val="75000"/>
                    <a:lumOff val="25000"/>
                  </a:schemeClr>
                </a:solidFill>
                <a:latin typeface="Arial"/>
                <a:cs typeface="Arial"/>
              </a:rPr>
              <a:t>Right not to be </a:t>
            </a:r>
            <a:r>
              <a:rPr lang="en-GB" altLang="en-US" sz="2400" dirty="0">
                <a:solidFill>
                  <a:srgbClr val="FF0000"/>
                </a:solidFill>
                <a:latin typeface="Arial"/>
                <a:cs typeface="Arial"/>
              </a:rPr>
              <a:t>discriminated against </a:t>
            </a:r>
            <a:r>
              <a:rPr lang="en-GB" altLang="en-US" sz="2400" dirty="0">
                <a:latin typeface="Arial"/>
                <a:cs typeface="Arial"/>
              </a:rPr>
              <a:t>or </a:t>
            </a:r>
            <a:r>
              <a:rPr lang="en-GB" altLang="en-US" sz="2400" dirty="0">
                <a:solidFill>
                  <a:srgbClr val="FF0000"/>
                </a:solidFill>
                <a:latin typeface="Arial"/>
                <a:cs typeface="Arial"/>
              </a:rPr>
              <a:t>harassed </a:t>
            </a:r>
            <a:r>
              <a:rPr lang="en-GB" altLang="en-US" sz="2400" dirty="0">
                <a:solidFill>
                  <a:schemeClr val="tx1">
                    <a:lumMod val="75000"/>
                    <a:lumOff val="25000"/>
                  </a:schemeClr>
                </a:solidFill>
                <a:latin typeface="Arial"/>
                <a:cs typeface="Arial"/>
              </a:rPr>
              <a:t>because </a:t>
            </a:r>
            <a:br>
              <a:rPr lang="en-GB" altLang="en-US" sz="2400" dirty="0">
                <a:latin typeface="Arial"/>
              </a:rPr>
            </a:br>
            <a:r>
              <a:rPr lang="en-GB" altLang="en-US" sz="2400" dirty="0">
                <a:solidFill>
                  <a:schemeClr val="tx1">
                    <a:lumMod val="75000"/>
                    <a:lumOff val="25000"/>
                  </a:schemeClr>
                </a:solidFill>
                <a:latin typeface="Arial"/>
                <a:cs typeface="Arial"/>
              </a:rPr>
              <a:t>of association with</a:t>
            </a:r>
            <a:r>
              <a:rPr lang="en-GB" altLang="en-US" sz="2400" dirty="0">
                <a:solidFill>
                  <a:schemeClr val="tx1">
                    <a:lumMod val="65000"/>
                    <a:lumOff val="35000"/>
                  </a:schemeClr>
                </a:solidFill>
                <a:latin typeface="Arial"/>
                <a:cs typeface="Arial"/>
              </a:rPr>
              <a:t> </a:t>
            </a:r>
            <a:r>
              <a:rPr lang="en-GB" altLang="en-US" sz="2400" dirty="0">
                <a:solidFill>
                  <a:srgbClr val="FF0000"/>
                </a:solidFill>
                <a:latin typeface="Arial"/>
                <a:cs typeface="Arial"/>
              </a:rPr>
              <a:t>disability</a:t>
            </a:r>
            <a:r>
              <a:rPr lang="en-GB" altLang="en-US" sz="2400" dirty="0">
                <a:solidFill>
                  <a:schemeClr val="tx1">
                    <a:lumMod val="65000"/>
                    <a:lumOff val="35000"/>
                  </a:schemeClr>
                </a:solidFill>
                <a:latin typeface="Arial"/>
                <a:cs typeface="Arial"/>
              </a:rPr>
              <a:t> or </a:t>
            </a:r>
            <a:r>
              <a:rPr lang="en-GB" altLang="en-US" sz="2400" dirty="0">
                <a:solidFill>
                  <a:srgbClr val="FF0000"/>
                </a:solidFill>
                <a:latin typeface="Arial"/>
                <a:cs typeface="Arial"/>
              </a:rPr>
              <a:t>age </a:t>
            </a:r>
            <a:r>
              <a:rPr lang="en-GB" altLang="en-US" sz="2400" dirty="0">
                <a:solidFill>
                  <a:schemeClr val="tx1">
                    <a:lumMod val="75000"/>
                    <a:lumOff val="25000"/>
                  </a:schemeClr>
                </a:solidFill>
                <a:latin typeface="Arial"/>
                <a:cs typeface="Arial"/>
              </a:rPr>
              <a:t>(Equality Act 2010)</a:t>
            </a:r>
            <a:endParaRPr lang="en-GB" altLang="en-US" sz="2400" dirty="0">
              <a:solidFill>
                <a:schemeClr val="tx1">
                  <a:lumMod val="75000"/>
                  <a:lumOff val="25000"/>
                </a:schemeClr>
              </a:solidFill>
              <a:latin typeface="Arial"/>
              <a:ea typeface="Calibri"/>
              <a:cs typeface="Arial"/>
            </a:endParaRPr>
          </a:p>
          <a:p>
            <a:pPr>
              <a:buFontTx/>
              <a:buChar char="•"/>
            </a:pPr>
            <a:endParaRPr lang="en-GB" altLang="en-US" sz="2400" dirty="0">
              <a:solidFill>
                <a:schemeClr val="tx1">
                  <a:lumMod val="75000"/>
                  <a:lumOff val="25000"/>
                </a:schemeClr>
              </a:solidFill>
              <a:latin typeface="Arial"/>
              <a:cs typeface="Arial"/>
            </a:endParaRPr>
          </a:p>
          <a:p>
            <a:pPr>
              <a:buFont typeface="Arial"/>
              <a:buChar char="•"/>
            </a:pPr>
            <a:r>
              <a:rPr lang="en-GB" sz="2400" dirty="0">
                <a:solidFill>
                  <a:schemeClr val="tx1">
                    <a:lumMod val="76000"/>
                    <a:lumOff val="24000"/>
                  </a:schemeClr>
                </a:solidFill>
                <a:latin typeface="Arial"/>
                <a:cs typeface="Arial"/>
              </a:rPr>
              <a:t>Right to </a:t>
            </a:r>
            <a:r>
              <a:rPr lang="en-GB" sz="2400" dirty="0">
                <a:solidFill>
                  <a:srgbClr val="FF0000"/>
                </a:solidFill>
                <a:latin typeface="Arial"/>
                <a:cs typeface="Arial"/>
              </a:rPr>
              <a:t>request to flexible working - Employment Relations        </a:t>
            </a:r>
            <a:r>
              <a:rPr lang="en-GB" sz="2400" dirty="0">
                <a:solidFill>
                  <a:schemeClr val="tx1">
                    <a:lumMod val="75000"/>
                    <a:lumOff val="25000"/>
                  </a:schemeClr>
                </a:solidFill>
                <a:latin typeface="Arial"/>
                <a:cs typeface="Arial"/>
              </a:rPr>
              <a:t>(Flexible Working) </a:t>
            </a:r>
            <a:r>
              <a:rPr lang="en-GB" sz="2400" dirty="0">
                <a:solidFill>
                  <a:srgbClr val="FF0000"/>
                </a:solidFill>
                <a:latin typeface="Arial"/>
                <a:cs typeface="Arial"/>
              </a:rPr>
              <a:t>Act</a:t>
            </a:r>
            <a:endParaRPr lang="en-GB" altLang="en-US" sz="2400" dirty="0">
              <a:solidFill>
                <a:schemeClr val="tx1">
                  <a:lumMod val="75000"/>
                  <a:lumOff val="25000"/>
                </a:schemeClr>
              </a:solidFill>
              <a:latin typeface="Arial"/>
              <a:cs typeface="Arial"/>
            </a:endParaRPr>
          </a:p>
          <a:p>
            <a:pPr>
              <a:buFontTx/>
              <a:buChar char="•"/>
            </a:pPr>
            <a:endParaRPr lang="en-GB" altLang="en-US" sz="2400" dirty="0">
              <a:solidFill>
                <a:srgbClr val="404040"/>
              </a:solidFill>
              <a:latin typeface="Arial"/>
              <a:cs typeface="Arial"/>
            </a:endParaRPr>
          </a:p>
          <a:p>
            <a:pPr>
              <a:buFont typeface="Arial"/>
              <a:buChar char="•"/>
            </a:pPr>
            <a:r>
              <a:rPr lang="en-GB" sz="2400" dirty="0">
                <a:solidFill>
                  <a:srgbClr val="FF0000"/>
                </a:solidFill>
                <a:latin typeface="Arial"/>
                <a:cs typeface="Arial"/>
              </a:rPr>
              <a:t>Parental leave </a:t>
            </a:r>
            <a:r>
              <a:rPr lang="en-GB" sz="2400" dirty="0">
                <a:solidFill>
                  <a:schemeClr val="tx1">
                    <a:lumMod val="75000"/>
                    <a:lumOff val="25000"/>
                  </a:schemeClr>
                </a:solidFill>
                <a:latin typeface="Arial"/>
                <a:cs typeface="Arial"/>
              </a:rPr>
              <a:t>and shared parental leave (April 2015)</a:t>
            </a:r>
          </a:p>
          <a:p>
            <a:pPr>
              <a:buFontTx/>
              <a:buChar char="•"/>
            </a:pPr>
            <a:endParaRPr lang="en-GB" altLang="en-US" sz="2400" dirty="0">
              <a:solidFill>
                <a:schemeClr val="tx1">
                  <a:lumMod val="75000"/>
                  <a:lumOff val="25000"/>
                </a:schemeClr>
              </a:solidFill>
              <a:latin typeface="Arial"/>
              <a:cs typeface="Arial"/>
            </a:endParaRPr>
          </a:p>
          <a:p>
            <a:pPr>
              <a:buFontTx/>
              <a:buChar char="•"/>
            </a:pPr>
            <a:r>
              <a:rPr lang="en-GB" altLang="en-US" sz="2400" dirty="0">
                <a:solidFill>
                  <a:srgbClr val="FF0000"/>
                </a:solidFill>
                <a:latin typeface="Arial"/>
                <a:cs typeface="Arial"/>
              </a:rPr>
              <a:t>Carer’s</a:t>
            </a:r>
            <a:r>
              <a:rPr lang="en-GB" altLang="en-US" sz="2400" dirty="0">
                <a:solidFill>
                  <a:schemeClr val="tx1">
                    <a:lumMod val="75000"/>
                    <a:lumOff val="25000"/>
                  </a:schemeClr>
                </a:solidFill>
                <a:latin typeface="Arial"/>
                <a:cs typeface="Arial"/>
              </a:rPr>
              <a:t> </a:t>
            </a:r>
            <a:r>
              <a:rPr lang="en-GB" altLang="en-US" sz="2400" dirty="0">
                <a:solidFill>
                  <a:srgbClr val="FF0000"/>
                </a:solidFill>
                <a:latin typeface="Arial"/>
                <a:cs typeface="Arial"/>
              </a:rPr>
              <a:t>Leave Act 2023</a:t>
            </a:r>
            <a:r>
              <a:rPr lang="en-GB" altLang="en-US" sz="2400" b="1" dirty="0">
                <a:solidFill>
                  <a:srgbClr val="FF0000"/>
                </a:solidFill>
                <a:latin typeface="Arial"/>
                <a:cs typeface="Arial"/>
              </a:rPr>
              <a:t> </a:t>
            </a:r>
            <a:r>
              <a:rPr lang="en-GB" altLang="en-US" sz="2400" dirty="0">
                <a:solidFill>
                  <a:schemeClr val="tx1">
                    <a:lumMod val="75000"/>
                    <a:lumOff val="25000"/>
                  </a:schemeClr>
                </a:solidFill>
                <a:latin typeface="Arial"/>
                <a:cs typeface="Arial"/>
              </a:rPr>
              <a:t>– new right to take up to five days’ unpaid leave to care for planned or </a:t>
            </a:r>
            <a:r>
              <a:rPr lang="en-GB" altLang="en-US" sz="2400" dirty="0" err="1">
                <a:solidFill>
                  <a:schemeClr val="tx1">
                    <a:lumMod val="75000"/>
                    <a:lumOff val="25000"/>
                  </a:schemeClr>
                </a:solidFill>
                <a:latin typeface="Arial"/>
                <a:cs typeface="Arial"/>
              </a:rPr>
              <a:t>forseen</a:t>
            </a:r>
            <a:r>
              <a:rPr lang="en-GB" altLang="en-US" sz="2400" dirty="0">
                <a:solidFill>
                  <a:schemeClr val="tx1">
                    <a:lumMod val="75000"/>
                    <a:lumOff val="25000"/>
                  </a:schemeClr>
                </a:solidFill>
                <a:latin typeface="Arial"/>
                <a:cs typeface="Arial"/>
              </a:rPr>
              <a:t> commitments </a:t>
            </a:r>
            <a:endParaRPr lang="en-GB" altLang="en-US" sz="2400" dirty="0">
              <a:solidFill>
                <a:schemeClr val="tx1">
                  <a:lumMod val="75000"/>
                  <a:lumOff val="25000"/>
                </a:schemeClr>
              </a:solidFill>
              <a:latin typeface="Arial"/>
              <a:ea typeface="Calibri"/>
              <a:cs typeface="Arial"/>
            </a:endParaRPr>
          </a:p>
          <a:p>
            <a:pPr marL="0" indent="0">
              <a:buNone/>
            </a:pPr>
            <a:endParaRPr lang="en-GB" altLang="en-US" sz="2400" dirty="0">
              <a:solidFill>
                <a:schemeClr val="tx1">
                  <a:lumMod val="75000"/>
                  <a:lumOff val="25000"/>
                </a:schemeClr>
              </a:solidFill>
              <a:latin typeface="Arial"/>
              <a:ea typeface="Calibri"/>
              <a:cs typeface="Calibri"/>
            </a:endParaRPr>
          </a:p>
          <a:p>
            <a:pPr marL="0" indent="0">
              <a:buNone/>
            </a:pPr>
            <a:endParaRPr lang="en-GB" dirty="0">
              <a:latin typeface="Arial"/>
              <a:cs typeface="Arial"/>
            </a:endParaRPr>
          </a:p>
          <a:p>
            <a:endParaRPr lang="en-GB" dirty="0"/>
          </a:p>
        </p:txBody>
      </p:sp>
      <p:sp>
        <p:nvSpPr>
          <p:cNvPr id="3" name="Title 1">
            <a:extLst>
              <a:ext uri="{FF2B5EF4-FFF2-40B4-BE49-F238E27FC236}">
                <a16:creationId xmlns:a16="http://schemas.microsoft.com/office/drawing/2014/main" id="{9D5827FC-7775-0DD8-9924-63B1C6B77310}"/>
              </a:ext>
            </a:extLst>
          </p:cNvPr>
          <p:cNvSpPr>
            <a:spLocks noGrp="1"/>
          </p:cNvSpPr>
          <p:nvPr/>
        </p:nvSpPr>
        <p:spPr>
          <a:xfrm>
            <a:off x="483767" y="98175"/>
            <a:ext cx="8151886" cy="1822817"/>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US" altLang="en-US" sz="3600" dirty="0">
                <a:solidFill>
                  <a:schemeClr val="tx1">
                    <a:lumMod val="75000"/>
                    <a:lumOff val="25000"/>
                  </a:schemeClr>
                </a:solidFill>
                <a:latin typeface="Arial"/>
                <a:cs typeface="Arial"/>
              </a:rPr>
              <a:t>Getting support at work:</a:t>
            </a:r>
            <a:endParaRPr lang="en-GB" sz="3600" dirty="0">
              <a:solidFill>
                <a:schemeClr val="tx1">
                  <a:lumMod val="75000"/>
                  <a:lumOff val="25000"/>
                </a:schemeClr>
              </a:solidFill>
              <a:latin typeface="Arial"/>
              <a:cs typeface="Arial"/>
            </a:endParaRPr>
          </a:p>
          <a:p>
            <a:r>
              <a:rPr lang="en-US" altLang="en-US" sz="3600" dirty="0">
                <a:solidFill>
                  <a:schemeClr val="tx1">
                    <a:lumMod val="75000"/>
                    <a:lumOff val="25000"/>
                  </a:schemeClr>
                </a:solidFill>
                <a:latin typeface="Arial"/>
                <a:cs typeface="Arial"/>
              </a:rPr>
              <a:t>Legal rights for carers</a:t>
            </a:r>
          </a:p>
        </p:txBody>
      </p:sp>
      <p:pic>
        <p:nvPicPr>
          <p:cNvPr id="9" name="Picture 8" descr="R:\BDI\3. Marketing &amp; Comms\Stock images 2018\shutterstock_690970576.jpg">
            <a:extLst>
              <a:ext uri="{FF2B5EF4-FFF2-40B4-BE49-F238E27FC236}">
                <a16:creationId xmlns:a16="http://schemas.microsoft.com/office/drawing/2014/main" id="{BF229034-116A-B7B8-4547-7F905AF9C9D8}"/>
              </a:ext>
            </a:extLst>
          </p:cNvPr>
          <p:cNvPicPr>
            <a:picLocks noChangeAspect="1"/>
          </p:cNvPicPr>
          <p:nvPr/>
        </p:nvPicPr>
        <p:blipFill>
          <a:blip r:embed="rId5"/>
          <a:stretch>
            <a:fillRect/>
          </a:stretch>
        </p:blipFill>
        <p:spPr>
          <a:xfrm>
            <a:off x="8959031" y="533093"/>
            <a:ext cx="2705100" cy="1809750"/>
          </a:xfrm>
          <a:prstGeom prst="rect">
            <a:avLst/>
          </a:prstGeom>
        </p:spPr>
      </p:pic>
    </p:spTree>
    <p:extLst>
      <p:ext uri="{BB962C8B-B14F-4D97-AF65-F5344CB8AC3E}">
        <p14:creationId xmlns:p14="http://schemas.microsoft.com/office/powerpoint/2010/main" val="1097994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5DC204-A4CD-3081-4345-046FAB9A37C7}"/>
              </a:ext>
            </a:extLst>
          </p:cNvPr>
          <p:cNvSpPr txBox="1"/>
          <p:nvPr/>
        </p:nvSpPr>
        <p:spPr>
          <a:xfrm>
            <a:off x="718128" y="1373905"/>
            <a:ext cx="9543472" cy="42165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en-US" sz="2400" dirty="0">
                <a:latin typeface="Arial"/>
                <a:cs typeface="Segoe UI"/>
              </a:rPr>
            </a:br>
            <a:r>
              <a:rPr lang="en-US" sz="800" dirty="0">
                <a:latin typeface="Arial"/>
                <a:cs typeface="Segoe UI"/>
              </a:rPr>
              <a:t>​</a:t>
            </a:r>
          </a:p>
          <a:p>
            <a:pPr lvl="1" indent="-457200">
              <a:buFont typeface="Arial,Sans-Serif"/>
              <a:buChar char="•"/>
            </a:pPr>
            <a:r>
              <a:rPr lang="en-GB" sz="2200" dirty="0">
                <a:solidFill>
                  <a:srgbClr val="404040"/>
                </a:solidFill>
                <a:latin typeface="Arial"/>
                <a:cs typeface="Arial"/>
              </a:rPr>
              <a:t>Carers</a:t>
            </a:r>
            <a:r>
              <a:rPr lang="en-GB" sz="2200" dirty="0">
                <a:latin typeface="Arial"/>
                <a:cs typeface="Arial"/>
              </a:rPr>
              <a:t> </a:t>
            </a:r>
            <a:r>
              <a:rPr lang="en-GB" sz="2200" dirty="0">
                <a:solidFill>
                  <a:srgbClr val="FF0000"/>
                </a:solidFill>
                <a:latin typeface="Arial"/>
                <a:cs typeface="Arial"/>
              </a:rPr>
              <a:t>should</a:t>
            </a:r>
            <a:r>
              <a:rPr lang="en-GB" sz="2200" dirty="0">
                <a:latin typeface="Arial"/>
                <a:cs typeface="Arial"/>
              </a:rPr>
              <a:t> </a:t>
            </a:r>
            <a:r>
              <a:rPr lang="en-GB" sz="2200" b="1" dirty="0">
                <a:solidFill>
                  <a:srgbClr val="FF0000"/>
                </a:solidFill>
                <a:latin typeface="Arial"/>
                <a:cs typeface="Arial"/>
              </a:rPr>
              <a:t>NOT</a:t>
            </a:r>
            <a:r>
              <a:rPr lang="en-GB" sz="2200" dirty="0">
                <a:solidFill>
                  <a:srgbClr val="FF0000"/>
                </a:solidFill>
                <a:latin typeface="Arial"/>
                <a:cs typeface="Arial"/>
              </a:rPr>
              <a:t> be treated unfairly </a:t>
            </a:r>
            <a:r>
              <a:rPr lang="en-GB" sz="2200" dirty="0">
                <a:solidFill>
                  <a:srgbClr val="404040"/>
                </a:solidFill>
                <a:latin typeface="Arial"/>
                <a:cs typeface="Arial"/>
              </a:rPr>
              <a:t>(differently to other workers)</a:t>
            </a:r>
            <a:r>
              <a:rPr lang="en-GB" sz="2200" dirty="0">
                <a:latin typeface="Arial"/>
                <a:cs typeface="Arial"/>
              </a:rPr>
              <a:t> </a:t>
            </a:r>
            <a:r>
              <a:rPr lang="en-GB" sz="2200" dirty="0">
                <a:solidFill>
                  <a:srgbClr val="FF0000"/>
                </a:solidFill>
                <a:latin typeface="Arial"/>
                <a:cs typeface="Arial"/>
              </a:rPr>
              <a:t>or subjected to harassment</a:t>
            </a:r>
            <a:r>
              <a:rPr lang="en-US" sz="2200" dirty="0">
                <a:latin typeface="Arial"/>
                <a:cs typeface="Arial"/>
              </a:rPr>
              <a:t>​</a:t>
            </a:r>
            <a:br>
              <a:rPr lang="en-US" sz="2200" dirty="0">
                <a:latin typeface="Arial"/>
                <a:cs typeface="Arial"/>
              </a:rPr>
            </a:br>
            <a:r>
              <a:rPr lang="en-GB" sz="2200" i="1" dirty="0">
                <a:solidFill>
                  <a:srgbClr val="404040"/>
                </a:solidFill>
                <a:latin typeface="Arial"/>
                <a:cs typeface="Arial"/>
              </a:rPr>
              <a:t>e.g. by not being offered a job, or promotion, or a training opportunity because of their caring responsibilities</a:t>
            </a:r>
            <a:r>
              <a:rPr lang="en-US" sz="2400" dirty="0">
                <a:latin typeface="Arial"/>
                <a:cs typeface="Arial"/>
              </a:rPr>
              <a:t>​</a:t>
            </a:r>
            <a:br>
              <a:rPr lang="en-US" sz="2400" dirty="0">
                <a:latin typeface="Arial"/>
                <a:cs typeface="Arial"/>
              </a:rPr>
            </a:br>
            <a:r>
              <a:rPr lang="en-US" sz="800" dirty="0">
                <a:latin typeface="Arial"/>
                <a:cs typeface="Arial"/>
              </a:rPr>
              <a:t>​</a:t>
            </a:r>
          </a:p>
          <a:p>
            <a:pPr lvl="1" indent="-457200">
              <a:buFont typeface="Arial,Sans-Serif"/>
              <a:buChar char="•"/>
            </a:pPr>
            <a:r>
              <a:rPr lang="en-GB" sz="2400" dirty="0">
                <a:latin typeface="Arial"/>
                <a:cs typeface="Arial"/>
              </a:rPr>
              <a:t>Carers </a:t>
            </a:r>
            <a:r>
              <a:rPr lang="en-GB" sz="2400" b="1" dirty="0">
                <a:solidFill>
                  <a:srgbClr val="FF0000"/>
                </a:solidFill>
                <a:latin typeface="Arial"/>
                <a:cs typeface="Arial"/>
              </a:rPr>
              <a:t>SHOULD</a:t>
            </a:r>
            <a:r>
              <a:rPr lang="en-GB" sz="2400" dirty="0">
                <a:solidFill>
                  <a:srgbClr val="FF0000"/>
                </a:solidFill>
                <a:latin typeface="Arial"/>
                <a:cs typeface="Arial"/>
              </a:rPr>
              <a:t> have fair treatment and access to equal career opportunities</a:t>
            </a:r>
            <a:r>
              <a:rPr lang="en-US" sz="2400" dirty="0">
                <a:latin typeface="Arial"/>
                <a:cs typeface="Arial"/>
              </a:rPr>
              <a:t>​</a:t>
            </a:r>
            <a:br>
              <a:rPr lang="en-US" sz="2400" dirty="0">
                <a:latin typeface="Arial"/>
                <a:cs typeface="Arial"/>
              </a:rPr>
            </a:br>
            <a:r>
              <a:rPr lang="en-GB" sz="2200" i="1" dirty="0">
                <a:solidFill>
                  <a:srgbClr val="404040"/>
                </a:solidFill>
                <a:latin typeface="Arial"/>
                <a:cs typeface="Arial"/>
              </a:rPr>
              <a:t>e.g. carers often have strong talents and skills and don’t want to be disadvantaged due to caring - training and new roles should therefore be offered flexibly so they don’t miss out</a:t>
            </a:r>
            <a:r>
              <a:rPr lang="en-US" sz="2200" dirty="0">
                <a:latin typeface="Arial"/>
                <a:cs typeface="Arial"/>
              </a:rPr>
              <a:t>​</a:t>
            </a:r>
          </a:p>
          <a:p>
            <a:r>
              <a:rPr lang="en-US" sz="2400" dirty="0">
                <a:cs typeface="Segoe UI"/>
              </a:rPr>
              <a:t>​</a:t>
            </a:r>
          </a:p>
        </p:txBody>
      </p:sp>
      <p:sp>
        <p:nvSpPr>
          <p:cNvPr id="3" name="TextBox 2">
            <a:extLst>
              <a:ext uri="{FF2B5EF4-FFF2-40B4-BE49-F238E27FC236}">
                <a16:creationId xmlns:a16="http://schemas.microsoft.com/office/drawing/2014/main" id="{1C5E8717-7BB9-ED2D-C960-EE5846C6A4C2}"/>
              </a:ext>
            </a:extLst>
          </p:cNvPr>
          <p:cNvSpPr txBox="1"/>
          <p:nvPr/>
        </p:nvSpPr>
        <p:spPr>
          <a:xfrm>
            <a:off x="729673" y="487218"/>
            <a:ext cx="9006931" cy="11318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404040"/>
                </a:solidFill>
                <a:latin typeface="Arial"/>
                <a:cs typeface="Calibri"/>
              </a:rPr>
              <a:t>Protection from discrimination at work</a:t>
            </a:r>
          </a:p>
          <a:p>
            <a:pPr>
              <a:lnSpc>
                <a:spcPct val="150000"/>
              </a:lnSpc>
            </a:pPr>
            <a:r>
              <a:rPr lang="en-GB" sz="2400" b="1" dirty="0">
                <a:solidFill>
                  <a:srgbClr val="404040"/>
                </a:solidFill>
                <a:latin typeface="Arial"/>
                <a:cs typeface="Calibri"/>
              </a:rPr>
              <a:t>Equality Act 2010</a:t>
            </a:r>
            <a:endParaRPr lang="en-US" sz="2400" dirty="0">
              <a:latin typeface="Arial"/>
            </a:endParaRPr>
          </a:p>
        </p:txBody>
      </p:sp>
    </p:spTree>
    <p:extLst>
      <p:ext uri="{BB962C8B-B14F-4D97-AF65-F5344CB8AC3E}">
        <p14:creationId xmlns:p14="http://schemas.microsoft.com/office/powerpoint/2010/main" val="153015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E8524DF-9C51-7E25-2B91-F79A00B6FCD6}"/>
              </a:ext>
            </a:extLst>
          </p:cNvPr>
          <p:cNvSpPr txBox="1"/>
          <p:nvPr/>
        </p:nvSpPr>
        <p:spPr>
          <a:xfrm>
            <a:off x="619432" y="1885753"/>
            <a:ext cx="8283528" cy="49244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GB" sz="2200" dirty="0">
                <a:solidFill>
                  <a:srgbClr val="FF0000"/>
                </a:solidFill>
                <a:latin typeface="Arial"/>
                <a:cs typeface="Arial"/>
              </a:rPr>
              <a:t>New requirements</a:t>
            </a:r>
            <a:r>
              <a:rPr lang="en-GB" sz="2200" dirty="0">
                <a:solidFill>
                  <a:srgbClr val="404040"/>
                </a:solidFill>
                <a:latin typeface="Arial"/>
                <a:cs typeface="Arial"/>
              </a:rPr>
              <a:t> for</a:t>
            </a:r>
            <a:r>
              <a:rPr lang="en-GB" sz="2200" dirty="0">
                <a:solidFill>
                  <a:srgbClr val="FF0000"/>
                </a:solidFill>
                <a:latin typeface="Arial"/>
                <a:cs typeface="Arial"/>
              </a:rPr>
              <a:t> </a:t>
            </a:r>
            <a:r>
              <a:rPr lang="en-GB" sz="2200" dirty="0">
                <a:solidFill>
                  <a:schemeClr val="tx1">
                    <a:lumMod val="75000"/>
                    <a:lumOff val="25000"/>
                  </a:schemeClr>
                </a:solidFill>
                <a:latin typeface="Arial"/>
                <a:cs typeface="Arial"/>
              </a:rPr>
              <a:t>employers to consult with employee </a:t>
            </a:r>
            <a:r>
              <a:rPr lang="en-GB" sz="2200" dirty="0">
                <a:solidFill>
                  <a:srgbClr val="FF0000"/>
                </a:solidFill>
                <a:latin typeface="Arial"/>
                <a:cs typeface="Arial"/>
              </a:rPr>
              <a:t>before</a:t>
            </a:r>
            <a:r>
              <a:rPr lang="en-GB" sz="2200" dirty="0">
                <a:solidFill>
                  <a:schemeClr val="tx1">
                    <a:lumMod val="76000"/>
                    <a:lumOff val="24000"/>
                  </a:schemeClr>
                </a:solidFill>
                <a:latin typeface="Arial"/>
                <a:cs typeface="Arial"/>
              </a:rPr>
              <a:t> rejecting their flexible working request</a:t>
            </a:r>
            <a:r>
              <a:rPr lang="en-US" sz="2200" dirty="0">
                <a:solidFill>
                  <a:schemeClr val="tx1">
                    <a:lumMod val="76000"/>
                    <a:lumOff val="24000"/>
                  </a:schemeClr>
                </a:solidFill>
                <a:latin typeface="Arial"/>
                <a:cs typeface="Arial"/>
              </a:rPr>
              <a:t>​</a:t>
            </a:r>
          </a:p>
          <a:p>
            <a:r>
              <a:rPr lang="en-GB" sz="2200" dirty="0">
                <a:latin typeface="Arial"/>
                <a:cs typeface="Segoe UI"/>
              </a:rPr>
              <a:t>​</a:t>
            </a:r>
          </a:p>
          <a:p>
            <a:pPr marL="228600" indent="-228600">
              <a:buFont typeface="Arial,Sans-Serif"/>
              <a:buChar char="•"/>
            </a:pPr>
            <a:r>
              <a:rPr lang="en-GB" sz="2200" dirty="0">
                <a:solidFill>
                  <a:srgbClr val="FF0000"/>
                </a:solidFill>
                <a:latin typeface="Arial"/>
                <a:cs typeface="Arial"/>
              </a:rPr>
              <a:t>Permission </a:t>
            </a:r>
            <a:r>
              <a:rPr lang="en-GB" sz="2200" dirty="0">
                <a:solidFill>
                  <a:srgbClr val="202020"/>
                </a:solidFill>
                <a:latin typeface="Arial"/>
                <a:cs typeface="Arial"/>
              </a:rPr>
              <a:t>to make </a:t>
            </a:r>
            <a:r>
              <a:rPr lang="en-GB" sz="2200" dirty="0">
                <a:solidFill>
                  <a:srgbClr val="FF0000"/>
                </a:solidFill>
                <a:latin typeface="Arial"/>
                <a:cs typeface="Arial"/>
              </a:rPr>
              <a:t>two statutory requests</a:t>
            </a:r>
            <a:r>
              <a:rPr lang="en-GB" sz="2200" dirty="0">
                <a:solidFill>
                  <a:schemeClr val="tx1">
                    <a:lumMod val="76000"/>
                    <a:lumOff val="24000"/>
                  </a:schemeClr>
                </a:solidFill>
                <a:latin typeface="Arial"/>
                <a:cs typeface="Arial"/>
              </a:rPr>
              <a:t> in any 12-month period (rather than the current one request)</a:t>
            </a:r>
            <a:r>
              <a:rPr lang="en-US" sz="2200" dirty="0">
                <a:solidFill>
                  <a:schemeClr val="tx1">
                    <a:lumMod val="76000"/>
                    <a:lumOff val="24000"/>
                  </a:schemeClr>
                </a:solidFill>
                <a:latin typeface="Arial"/>
                <a:cs typeface="Arial"/>
              </a:rPr>
              <a:t>​</a:t>
            </a:r>
          </a:p>
          <a:p>
            <a:r>
              <a:rPr lang="en-GB" sz="2200" dirty="0">
                <a:solidFill>
                  <a:schemeClr val="tx1">
                    <a:lumMod val="76000"/>
                    <a:lumOff val="24000"/>
                  </a:schemeClr>
                </a:solidFill>
                <a:latin typeface="Arial"/>
                <a:cs typeface="Segoe UI"/>
              </a:rPr>
              <a:t>​</a:t>
            </a:r>
          </a:p>
          <a:p>
            <a:pPr marL="228600" indent="-228600">
              <a:buFont typeface="Arial,Sans-Serif"/>
              <a:buChar char="•"/>
            </a:pPr>
            <a:r>
              <a:rPr lang="en-GB" sz="2200" dirty="0">
                <a:solidFill>
                  <a:srgbClr val="FF0000"/>
                </a:solidFill>
                <a:latin typeface="Arial"/>
                <a:cs typeface="Arial"/>
              </a:rPr>
              <a:t>Reduced waiting times </a:t>
            </a:r>
            <a:r>
              <a:rPr lang="en-GB" sz="2200" dirty="0">
                <a:solidFill>
                  <a:srgbClr val="202020"/>
                </a:solidFill>
                <a:latin typeface="Arial"/>
                <a:cs typeface="Arial"/>
              </a:rPr>
              <a:t>for decisions to be made from three months to two months</a:t>
            </a:r>
            <a:r>
              <a:rPr lang="en-US" sz="2200" dirty="0">
                <a:latin typeface="Arial"/>
                <a:cs typeface="Arial"/>
              </a:rPr>
              <a:t>​</a:t>
            </a:r>
          </a:p>
          <a:p>
            <a:r>
              <a:rPr lang="en-GB" sz="2200" dirty="0">
                <a:latin typeface="Arial"/>
                <a:cs typeface="Segoe UI"/>
              </a:rPr>
              <a:t>​</a:t>
            </a:r>
          </a:p>
          <a:p>
            <a:pPr marL="228600" indent="-228600">
              <a:buFont typeface="Arial,Sans-Serif"/>
              <a:buChar char="•"/>
            </a:pPr>
            <a:r>
              <a:rPr lang="en-GB" sz="2200" dirty="0">
                <a:solidFill>
                  <a:srgbClr val="FF0000"/>
                </a:solidFill>
                <a:latin typeface="Arial"/>
                <a:cs typeface="Arial"/>
              </a:rPr>
              <a:t>Removal</a:t>
            </a:r>
            <a:r>
              <a:rPr lang="en-GB" sz="2200" dirty="0">
                <a:solidFill>
                  <a:srgbClr val="202020"/>
                </a:solidFill>
                <a:latin typeface="Arial"/>
                <a:cs typeface="Arial"/>
              </a:rPr>
              <a:t> </a:t>
            </a:r>
            <a:r>
              <a:rPr lang="en-GB" sz="2200" dirty="0">
                <a:solidFill>
                  <a:schemeClr val="tx1">
                    <a:lumMod val="76000"/>
                    <a:lumOff val="24000"/>
                  </a:schemeClr>
                </a:solidFill>
                <a:latin typeface="Arial"/>
                <a:cs typeface="Arial"/>
              </a:rPr>
              <a:t>of </a:t>
            </a:r>
            <a:r>
              <a:rPr lang="en-GB" sz="2200" dirty="0">
                <a:solidFill>
                  <a:srgbClr val="FF0000"/>
                </a:solidFill>
                <a:latin typeface="Arial"/>
                <a:cs typeface="Arial"/>
              </a:rPr>
              <a:t>existing requirements </a:t>
            </a:r>
            <a:r>
              <a:rPr lang="en-GB" sz="2200" dirty="0">
                <a:solidFill>
                  <a:schemeClr val="tx1">
                    <a:lumMod val="76000"/>
                    <a:lumOff val="24000"/>
                  </a:schemeClr>
                </a:solidFill>
                <a:latin typeface="Arial"/>
                <a:cs typeface="Arial"/>
              </a:rPr>
              <a:t>that employee</a:t>
            </a:r>
            <a:r>
              <a:rPr lang="en-GB" sz="2200" dirty="0">
                <a:solidFill>
                  <a:srgbClr val="202020"/>
                </a:solidFill>
                <a:latin typeface="Arial"/>
                <a:cs typeface="Arial"/>
              </a:rPr>
              <a:t> </a:t>
            </a:r>
            <a:r>
              <a:rPr lang="en-GB" sz="2200" dirty="0">
                <a:solidFill>
                  <a:srgbClr val="FF0000"/>
                </a:solidFill>
                <a:latin typeface="Arial"/>
                <a:cs typeface="Arial"/>
              </a:rPr>
              <a:t>must explain </a:t>
            </a:r>
            <a:r>
              <a:rPr lang="en-GB" sz="2200" dirty="0">
                <a:solidFill>
                  <a:schemeClr val="tx1">
                    <a:lumMod val="76000"/>
                    <a:lumOff val="24000"/>
                  </a:schemeClr>
                </a:solidFill>
                <a:latin typeface="Arial"/>
                <a:cs typeface="Arial"/>
              </a:rPr>
              <a:t>what effect, if any, the change applied for would have on the employer and how that effect might be dealt with</a:t>
            </a:r>
            <a:r>
              <a:rPr lang="en-US" sz="2200" dirty="0">
                <a:solidFill>
                  <a:schemeClr val="tx1">
                    <a:lumMod val="76000"/>
                    <a:lumOff val="24000"/>
                  </a:schemeClr>
                </a:solidFill>
                <a:latin typeface="Arial"/>
                <a:cs typeface="Arial"/>
              </a:rPr>
              <a:t>​</a:t>
            </a:r>
          </a:p>
          <a:p>
            <a:r>
              <a:rPr lang="en-US" sz="2200" dirty="0">
                <a:cs typeface="Segoe UI"/>
              </a:rPr>
              <a:t>​</a:t>
            </a:r>
          </a:p>
          <a:p>
            <a:r>
              <a:rPr lang="en-US" sz="2800" dirty="0">
                <a:cs typeface="Segoe UI"/>
              </a:rPr>
              <a:t>​</a:t>
            </a:r>
          </a:p>
        </p:txBody>
      </p:sp>
      <p:sp>
        <p:nvSpPr>
          <p:cNvPr id="3" name="TextBox 2">
            <a:extLst>
              <a:ext uri="{FF2B5EF4-FFF2-40B4-BE49-F238E27FC236}">
                <a16:creationId xmlns:a16="http://schemas.microsoft.com/office/drawing/2014/main" id="{4A898F76-0A93-FBEA-D051-B80796091E3E}"/>
              </a:ext>
            </a:extLst>
          </p:cNvPr>
          <p:cNvSpPr txBox="1"/>
          <p:nvPr/>
        </p:nvSpPr>
        <p:spPr>
          <a:xfrm>
            <a:off x="729672" y="1330036"/>
            <a:ext cx="806198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solidFill>
                  <a:schemeClr val="tx1">
                    <a:lumMod val="76000"/>
                    <a:lumOff val="24000"/>
                  </a:schemeClr>
                </a:solidFill>
                <a:latin typeface="Arial"/>
                <a:cs typeface="Calibri"/>
              </a:rPr>
              <a:t>Employment Relations (Flexible Working) Act 2023 </a:t>
            </a:r>
            <a:r>
              <a:rPr lang="en-GB" sz="2400" dirty="0">
                <a:solidFill>
                  <a:schemeClr val="tx1">
                    <a:lumMod val="76000"/>
                    <a:lumOff val="24000"/>
                  </a:schemeClr>
                </a:solidFill>
                <a:latin typeface="Arial"/>
                <a:cs typeface="Calibri"/>
              </a:rPr>
              <a:t> </a:t>
            </a:r>
            <a:endParaRPr lang="en-GB" sz="2400" b="1" dirty="0">
              <a:solidFill>
                <a:schemeClr val="tx1">
                  <a:lumMod val="76000"/>
                  <a:lumOff val="24000"/>
                </a:schemeClr>
              </a:solidFill>
              <a:latin typeface="Calibri" panose="020F0502020204030204"/>
              <a:cs typeface="Calibri"/>
            </a:endParaRPr>
          </a:p>
        </p:txBody>
      </p:sp>
      <p:sp>
        <p:nvSpPr>
          <p:cNvPr id="11" name="TextBox 10">
            <a:extLst>
              <a:ext uri="{FF2B5EF4-FFF2-40B4-BE49-F238E27FC236}">
                <a16:creationId xmlns:a16="http://schemas.microsoft.com/office/drawing/2014/main" id="{90061365-1782-2527-2AFE-9884B644D6AC}"/>
              </a:ext>
            </a:extLst>
          </p:cNvPr>
          <p:cNvSpPr txBox="1"/>
          <p:nvPr/>
        </p:nvSpPr>
        <p:spPr>
          <a:xfrm>
            <a:off x="729673" y="591128"/>
            <a:ext cx="4798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chemeClr val="tx1">
                    <a:lumMod val="76000"/>
                    <a:lumOff val="24000"/>
                  </a:schemeClr>
                </a:solidFill>
                <a:latin typeface="Arial"/>
                <a:cs typeface="Calibri"/>
              </a:rPr>
              <a:t>Flexible Working</a:t>
            </a:r>
            <a:endParaRPr lang="en-US" sz="3600" dirty="0">
              <a:solidFill>
                <a:schemeClr val="tx1">
                  <a:lumMod val="76000"/>
                  <a:lumOff val="24000"/>
                </a:schemeClr>
              </a:solidFill>
              <a:latin typeface="Arial"/>
            </a:endParaRPr>
          </a:p>
        </p:txBody>
      </p:sp>
      <p:pic>
        <p:nvPicPr>
          <p:cNvPr id="13" name="Picture 12" descr="A picture containing text, indoor, case, leather&#10;&#10;Description automatically generated">
            <a:extLst>
              <a:ext uri="{FF2B5EF4-FFF2-40B4-BE49-F238E27FC236}">
                <a16:creationId xmlns:a16="http://schemas.microsoft.com/office/drawing/2014/main" id="{83C3E4E2-A3D9-0923-3BE6-B004799B5ED9}"/>
              </a:ext>
            </a:extLst>
          </p:cNvPr>
          <p:cNvPicPr>
            <a:picLocks noChangeAspect="1"/>
          </p:cNvPicPr>
          <p:nvPr/>
        </p:nvPicPr>
        <p:blipFill>
          <a:blip r:embed="rId5"/>
          <a:stretch>
            <a:fillRect/>
          </a:stretch>
        </p:blipFill>
        <p:spPr>
          <a:xfrm>
            <a:off x="9032512" y="450290"/>
            <a:ext cx="2784000" cy="1845858"/>
          </a:xfrm>
          <a:prstGeom prst="rect">
            <a:avLst/>
          </a:prstGeom>
        </p:spPr>
      </p:pic>
    </p:spTree>
    <p:extLst>
      <p:ext uri="{BB962C8B-B14F-4D97-AF65-F5344CB8AC3E}">
        <p14:creationId xmlns:p14="http://schemas.microsoft.com/office/powerpoint/2010/main" val="10712923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84AEE07-F76B-8162-AF67-7A3D2AB2DCC5}"/>
              </a:ext>
            </a:extLst>
          </p:cNvPr>
          <p:cNvSpPr>
            <a:spLocks noGrp="1"/>
          </p:cNvSpPr>
          <p:nvPr/>
        </p:nvSpPr>
        <p:spPr>
          <a:xfrm>
            <a:off x="619897" y="735259"/>
            <a:ext cx="7935862" cy="446492"/>
          </a:xfrm>
          <a:prstGeom prst="rect">
            <a:avLst/>
          </a:prstGeom>
          <a:noFill/>
        </p:spPr>
        <p:txBody>
          <a:bodyPr vert="horz" lIns="91440" tIns="45720" rIns="91440" bIns="45720" rtlCol="0" anchor="ctr">
            <a:no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GB" sz="3600" dirty="0">
                <a:solidFill>
                  <a:schemeClr val="tx1">
                    <a:lumMod val="75000"/>
                    <a:lumOff val="25000"/>
                  </a:schemeClr>
                </a:solidFill>
                <a:latin typeface="Arial"/>
                <a:cs typeface="Arial"/>
              </a:rPr>
              <a:t>Carer's Leave Act 2023</a:t>
            </a:r>
            <a:endParaRPr lang="en-GB" sz="3600" dirty="0">
              <a:solidFill>
                <a:schemeClr val="tx1">
                  <a:lumMod val="75000"/>
                  <a:lumOff val="25000"/>
                </a:schemeClr>
              </a:solidFill>
            </a:endParaRPr>
          </a:p>
        </p:txBody>
      </p:sp>
      <p:sp>
        <p:nvSpPr>
          <p:cNvPr id="2" name="TextBox 1">
            <a:extLst>
              <a:ext uri="{FF2B5EF4-FFF2-40B4-BE49-F238E27FC236}">
                <a16:creationId xmlns:a16="http://schemas.microsoft.com/office/drawing/2014/main" id="{F0BFD6D4-22B0-33A9-7126-955499651A77}"/>
              </a:ext>
            </a:extLst>
          </p:cNvPr>
          <p:cNvSpPr txBox="1"/>
          <p:nvPr/>
        </p:nvSpPr>
        <p:spPr>
          <a:xfrm>
            <a:off x="475672" y="1711036"/>
            <a:ext cx="10362904"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rgbClr val="FF0000"/>
              </a:buClr>
              <a:buFont typeface="Arial" panose="020B0604020202020204" pitchFamily="34" charset="0"/>
              <a:buChar char="•"/>
            </a:pPr>
            <a:r>
              <a:rPr lang="en-GB" sz="2400" dirty="0">
                <a:solidFill>
                  <a:srgbClr val="404040"/>
                </a:solidFill>
                <a:latin typeface="Arial"/>
                <a:cs typeface="Arial"/>
              </a:rPr>
              <a:t>New right to take up to </a:t>
            </a:r>
            <a:r>
              <a:rPr lang="en-GB" sz="2400" dirty="0">
                <a:solidFill>
                  <a:srgbClr val="FF0000"/>
                </a:solidFill>
                <a:latin typeface="Arial"/>
                <a:cs typeface="Arial"/>
              </a:rPr>
              <a:t>five days’ unpaid leave </a:t>
            </a:r>
            <a:r>
              <a:rPr lang="en-GB" sz="2400" dirty="0">
                <a:solidFill>
                  <a:srgbClr val="404040"/>
                </a:solidFill>
                <a:latin typeface="Arial"/>
                <a:cs typeface="Arial"/>
              </a:rPr>
              <a:t>to provide or </a:t>
            </a:r>
            <a:br>
              <a:rPr lang="en-GB" sz="2400" dirty="0">
                <a:solidFill>
                  <a:srgbClr val="404040"/>
                </a:solidFill>
                <a:latin typeface="Arial"/>
                <a:cs typeface="Arial"/>
              </a:rPr>
            </a:br>
            <a:r>
              <a:rPr lang="en-GB" sz="2400" dirty="0">
                <a:solidFill>
                  <a:srgbClr val="404040"/>
                </a:solidFill>
                <a:latin typeface="Arial"/>
                <a:cs typeface="Arial"/>
              </a:rPr>
              <a:t>arrange care for a dependant with a long-term care need</a:t>
            </a:r>
          </a:p>
          <a:p>
            <a:pPr marL="342900" indent="-342900">
              <a:buClr>
                <a:srgbClr val="FF0000"/>
              </a:buClr>
              <a:buFont typeface="Arial" panose="020B0604020202020204" pitchFamily="34" charset="0"/>
              <a:buChar char="•"/>
            </a:pPr>
            <a:endParaRPr lang="en-GB" sz="2400" dirty="0">
              <a:latin typeface="Arial"/>
              <a:cs typeface="Arial"/>
            </a:endParaRPr>
          </a:p>
          <a:p>
            <a:pPr marL="342900" indent="-342900">
              <a:buClr>
                <a:srgbClr val="FF0000"/>
              </a:buClr>
              <a:buFont typeface="Arial" panose="020B0604020202020204" pitchFamily="34" charset="0"/>
              <a:buChar char="•"/>
            </a:pPr>
            <a:r>
              <a:rPr lang="en-GB" sz="2400" dirty="0">
                <a:solidFill>
                  <a:srgbClr val="414142"/>
                </a:solidFill>
                <a:latin typeface="Arial"/>
                <a:cs typeface="Arial"/>
              </a:rPr>
              <a:t>Available from first day of employment</a:t>
            </a:r>
            <a:r>
              <a:rPr lang="en-US" sz="2400" dirty="0">
                <a:latin typeface="Arial"/>
                <a:cs typeface="Arial"/>
              </a:rPr>
              <a:t>​</a:t>
            </a:r>
          </a:p>
          <a:p>
            <a:pPr marL="342900" indent="-342900">
              <a:buClr>
                <a:srgbClr val="FF0000"/>
              </a:buClr>
              <a:buFont typeface="Arial" panose="020B0604020202020204" pitchFamily="34" charset="0"/>
              <a:buChar char="•"/>
            </a:pPr>
            <a:endParaRPr lang="en-GB" sz="2400" dirty="0">
              <a:latin typeface="Arial"/>
              <a:cs typeface="Arial"/>
            </a:endParaRPr>
          </a:p>
          <a:p>
            <a:pPr marL="342900" indent="-342900">
              <a:buClr>
                <a:srgbClr val="FF0000"/>
              </a:buClr>
              <a:buFont typeface="Arial" panose="020B0604020202020204" pitchFamily="34" charset="0"/>
              <a:buChar char="•"/>
            </a:pPr>
            <a:r>
              <a:rPr lang="en-GB" sz="2400" dirty="0">
                <a:solidFill>
                  <a:srgbClr val="414142"/>
                </a:solidFill>
                <a:latin typeface="Arial"/>
                <a:cs typeface="Arial"/>
              </a:rPr>
              <a:t>Leave can be </a:t>
            </a:r>
            <a:r>
              <a:rPr lang="en-GB" sz="2400" dirty="0">
                <a:solidFill>
                  <a:schemeClr val="tx1">
                    <a:lumMod val="85000"/>
                    <a:lumOff val="15000"/>
                  </a:schemeClr>
                </a:solidFill>
                <a:latin typeface="Arial"/>
                <a:cs typeface="Arial"/>
              </a:rPr>
              <a:t>taken flexibly </a:t>
            </a:r>
            <a:r>
              <a:rPr lang="en-GB" sz="2400" dirty="0">
                <a:solidFill>
                  <a:srgbClr val="414142"/>
                </a:solidFill>
                <a:latin typeface="Arial"/>
                <a:cs typeface="Arial"/>
              </a:rPr>
              <a:t>for </a:t>
            </a:r>
            <a:r>
              <a:rPr lang="en-GB" sz="2400" dirty="0">
                <a:solidFill>
                  <a:srgbClr val="FF0000"/>
                </a:solidFill>
                <a:latin typeface="Arial"/>
                <a:cs typeface="Arial"/>
              </a:rPr>
              <a:t>planned</a:t>
            </a:r>
            <a:r>
              <a:rPr lang="en-GB" sz="2400" dirty="0">
                <a:solidFill>
                  <a:srgbClr val="414142"/>
                </a:solidFill>
                <a:latin typeface="Arial"/>
                <a:cs typeface="Arial"/>
              </a:rPr>
              <a:t> and </a:t>
            </a:r>
            <a:r>
              <a:rPr lang="en-GB" sz="2400" dirty="0">
                <a:solidFill>
                  <a:srgbClr val="FF0000"/>
                </a:solidFill>
                <a:latin typeface="Arial"/>
                <a:cs typeface="Arial"/>
              </a:rPr>
              <a:t>foreseen</a:t>
            </a:r>
            <a:r>
              <a:rPr lang="en-GB" sz="2400" dirty="0">
                <a:solidFill>
                  <a:srgbClr val="414142"/>
                </a:solidFill>
                <a:latin typeface="Arial"/>
                <a:cs typeface="Arial"/>
              </a:rPr>
              <a:t> caring commitments</a:t>
            </a:r>
            <a:r>
              <a:rPr lang="en-US" sz="2400" dirty="0">
                <a:latin typeface="Arial"/>
                <a:cs typeface="Arial"/>
              </a:rPr>
              <a:t>​</a:t>
            </a:r>
          </a:p>
          <a:p>
            <a:pPr marL="342900" indent="-342900">
              <a:buClr>
                <a:srgbClr val="FF0000"/>
              </a:buClr>
              <a:buFont typeface="Arial" panose="020B0604020202020204" pitchFamily="34" charset="0"/>
              <a:buChar char="•"/>
            </a:pPr>
            <a:endParaRPr lang="en-GB" sz="2400" dirty="0">
              <a:latin typeface="Arial"/>
              <a:cs typeface="Arial"/>
            </a:endParaRPr>
          </a:p>
          <a:p>
            <a:pPr marL="342900" indent="-342900">
              <a:buClr>
                <a:srgbClr val="FF0000"/>
              </a:buClr>
              <a:buFont typeface="Arial" panose="020B0604020202020204" pitchFamily="34" charset="0"/>
              <a:buChar char="•"/>
            </a:pPr>
            <a:r>
              <a:rPr lang="en-GB" sz="2400" dirty="0">
                <a:solidFill>
                  <a:srgbClr val="414142"/>
                </a:solidFill>
                <a:latin typeface="Arial"/>
                <a:cs typeface="Arial"/>
              </a:rPr>
              <a:t>Rights to: return to the same job, same terms and conditions and  protection from dismissal or any detriment because of taking leave</a:t>
            </a:r>
            <a:endParaRPr lang="en-US" sz="2400" dirty="0">
              <a:latin typeface="Arial"/>
              <a:cs typeface="Arial"/>
            </a:endParaRPr>
          </a:p>
        </p:txBody>
      </p:sp>
      <p:pic>
        <p:nvPicPr>
          <p:cNvPr id="11" name="Picture 10" descr="R:\BDI\3. Marketing &amp; Comms\Stock images 2018\shutterstock_690970576.jpg">
            <a:extLst>
              <a:ext uri="{FF2B5EF4-FFF2-40B4-BE49-F238E27FC236}">
                <a16:creationId xmlns:a16="http://schemas.microsoft.com/office/drawing/2014/main" id="{B620CEB7-F3A5-73CE-321D-16C652E88279}"/>
              </a:ext>
            </a:extLst>
          </p:cNvPr>
          <p:cNvPicPr>
            <a:picLocks noChangeAspect="1"/>
          </p:cNvPicPr>
          <p:nvPr/>
        </p:nvPicPr>
        <p:blipFill>
          <a:blip r:embed="rId5"/>
          <a:stretch>
            <a:fillRect/>
          </a:stretch>
        </p:blipFill>
        <p:spPr>
          <a:xfrm>
            <a:off x="9225974" y="353220"/>
            <a:ext cx="2490354" cy="1657061"/>
          </a:xfrm>
          <a:prstGeom prst="rect">
            <a:avLst/>
          </a:prstGeom>
        </p:spPr>
      </p:pic>
    </p:spTree>
    <p:extLst>
      <p:ext uri="{BB962C8B-B14F-4D97-AF65-F5344CB8AC3E}">
        <p14:creationId xmlns:p14="http://schemas.microsoft.com/office/powerpoint/2010/main" val="3085661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D404A25-7EDB-8FE8-3B6E-DE476F4F13F9}"/>
              </a:ext>
            </a:extLst>
          </p:cNvPr>
          <p:cNvSpPr txBox="1"/>
          <p:nvPr/>
        </p:nvSpPr>
        <p:spPr>
          <a:xfrm>
            <a:off x="2754959" y="2234506"/>
            <a:ext cx="7008750"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6000" dirty="0">
                <a:solidFill>
                  <a:srgbClr val="FF0000"/>
                </a:solidFill>
                <a:latin typeface="Arial"/>
                <a:cs typeface="Calibri"/>
              </a:rPr>
              <a:t>Accessing support</a:t>
            </a:r>
            <a:r>
              <a:rPr lang="en-US" sz="6000" dirty="0">
                <a:cs typeface="Calibri"/>
              </a:rPr>
              <a:t>​</a:t>
            </a:r>
            <a:endParaRPr lang="en-US" dirty="0"/>
          </a:p>
        </p:txBody>
      </p:sp>
    </p:spTree>
    <p:extLst>
      <p:ext uri="{BB962C8B-B14F-4D97-AF65-F5344CB8AC3E}">
        <p14:creationId xmlns:p14="http://schemas.microsoft.com/office/powerpoint/2010/main" val="1319795378"/>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370706" y="351996"/>
            <a:ext cx="4059843" cy="802552"/>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US" altLang="en-US" sz="3200" dirty="0">
                <a:solidFill>
                  <a:schemeClr val="tx1">
                    <a:lumMod val="75000"/>
                    <a:lumOff val="25000"/>
                  </a:schemeClr>
                </a:solidFill>
                <a:latin typeface="Arial"/>
                <a:cs typeface="Arial"/>
              </a:rPr>
              <a:t>Local support</a:t>
            </a:r>
            <a:endParaRPr lang="en-GB" sz="3600" dirty="0">
              <a:solidFill>
                <a:schemeClr val="tx1">
                  <a:lumMod val="75000"/>
                  <a:lumOff val="25000"/>
                </a:schemeClr>
              </a:solidFill>
              <a:latin typeface="Arial"/>
              <a:cs typeface="Arial"/>
            </a:endParaRPr>
          </a:p>
        </p:txBody>
      </p:sp>
      <p:sp>
        <p:nvSpPr>
          <p:cNvPr id="9" name="Content Placeholder 2">
            <a:extLst>
              <a:ext uri="{FF2B5EF4-FFF2-40B4-BE49-F238E27FC236}">
                <a16:creationId xmlns:a16="http://schemas.microsoft.com/office/drawing/2014/main" id="{7DC3C90F-FAE5-A0E4-0FDD-6FF9E6972B55}"/>
              </a:ext>
            </a:extLst>
          </p:cNvPr>
          <p:cNvSpPr>
            <a:spLocks noGrp="1"/>
          </p:cNvSpPr>
          <p:nvPr/>
        </p:nvSpPr>
        <p:spPr>
          <a:xfrm>
            <a:off x="238373" y="1279808"/>
            <a:ext cx="7049746" cy="193938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400" dirty="0">
                <a:solidFill>
                  <a:srgbClr val="FF0000"/>
                </a:solidFill>
                <a:latin typeface="Arial" panose="020B0604020202020204" pitchFamily="34" charset="0"/>
                <a:cs typeface="Arial" panose="020B0604020202020204" pitchFamily="34" charset="0"/>
              </a:rPr>
              <a:t>The Carers Centre for Brighton &amp; Hove</a:t>
            </a:r>
            <a:r>
              <a:rPr lang="en-GB" sz="2400" dirty="0">
                <a:solidFill>
                  <a:schemeClr val="tx1">
                    <a:lumMod val="75000"/>
                    <a:lumOff val="25000"/>
                  </a:schemeClr>
                </a:solidFill>
                <a:latin typeface="Arial" panose="020B0604020202020204" pitchFamily="34" charset="0"/>
                <a:cs typeface="Arial" panose="020B0604020202020204" pitchFamily="34" charset="0"/>
              </a:rPr>
              <a:t>: provide family carers with emotional support, advice and a well-deserved break from their caring role.</a:t>
            </a:r>
            <a:r>
              <a:rPr kumimoji="0" lang="en-US" altLang="en-US" sz="2400" b="0" i="0" u="none" strike="noStrike" cap="none" normalizeH="0" baseline="0" dirty="0">
                <a:ln>
                  <a:noFill/>
                </a:ln>
                <a:solidFill>
                  <a:schemeClr val="tx1"/>
                </a:solidFill>
                <a:effectLst/>
                <a:latin typeface="Arial" panose="020B0604020202020204" pitchFamily="34" charset="0"/>
              </a:rPr>
              <a:t> Visit: </a:t>
            </a:r>
            <a:r>
              <a:rPr kumimoji="0" lang="en-US" altLang="en-US" sz="2400" b="0" i="0" u="none" strike="noStrike" cap="none" normalizeH="0" baseline="0" dirty="0">
                <a:ln>
                  <a:noFill/>
                </a:ln>
                <a:solidFill>
                  <a:schemeClr val="tx1"/>
                </a:solidFill>
                <a:effectLst/>
                <a:latin typeface="Arial" panose="020B0604020202020204" pitchFamily="34" charset="0"/>
                <a:hlinkClick r:id="rId5"/>
              </a:rPr>
              <a:t>www.thecarerscentre.org</a:t>
            </a:r>
            <a:r>
              <a:rPr kumimoji="0" lang="en-US" altLang="en-US" sz="2400" b="0" i="0" u="none" strike="noStrike" cap="none" normalizeH="0" baseline="0" dirty="0">
                <a:ln>
                  <a:noFill/>
                </a:ln>
                <a:solidFill>
                  <a:schemeClr val="tx1"/>
                </a:solidFill>
                <a:effectLst/>
                <a:latin typeface="Arial" panose="020B0604020202020204" pitchFamily="34" charset="0"/>
              </a:rPr>
              <a:t> </a:t>
            </a:r>
            <a:endParaRPr lang="en-GB" sz="2400" dirty="0">
              <a:solidFill>
                <a:schemeClr val="tx1">
                  <a:lumMod val="75000"/>
                  <a:lumOff val="25000"/>
                </a:schemeClr>
              </a:solidFill>
              <a:latin typeface="Arial" panose="020B0604020202020204" pitchFamily="34" charset="0"/>
              <a:cs typeface="Arial" panose="020B0604020202020204" pitchFamily="34" charset="0"/>
            </a:endParaRPr>
          </a:p>
          <a:p>
            <a:pPr lvl="1"/>
            <a:endParaRPr lang="en-GB" sz="2400" b="1" dirty="0">
              <a:solidFill>
                <a:schemeClr val="tx1">
                  <a:lumMod val="75000"/>
                  <a:lumOff val="25000"/>
                </a:schemeClr>
              </a:solidFill>
            </a:endParaRPr>
          </a:p>
          <a:p>
            <a:pPr lvl="1">
              <a:lnSpc>
                <a:spcPct val="90000"/>
              </a:lnSpc>
            </a:pPr>
            <a:endParaRPr lang="en-GB" altLang="en-US" dirty="0"/>
          </a:p>
          <a:p>
            <a:endParaRPr lang="en-GB" dirty="0"/>
          </a:p>
        </p:txBody>
      </p:sp>
      <p:pic>
        <p:nvPicPr>
          <p:cNvPr id="7" name="Picture 6">
            <a:extLst>
              <a:ext uri="{FF2B5EF4-FFF2-40B4-BE49-F238E27FC236}">
                <a16:creationId xmlns:a16="http://schemas.microsoft.com/office/drawing/2014/main" id="{7E00EC8F-A48C-3982-0F4E-23669A873622}"/>
              </a:ext>
            </a:extLst>
          </p:cNvPr>
          <p:cNvPicPr>
            <a:picLocks noChangeAspect="1"/>
          </p:cNvPicPr>
          <p:nvPr/>
        </p:nvPicPr>
        <p:blipFill>
          <a:blip r:embed="rId6"/>
          <a:stretch>
            <a:fillRect/>
          </a:stretch>
        </p:blipFill>
        <p:spPr>
          <a:xfrm>
            <a:off x="7279693" y="1154548"/>
            <a:ext cx="4602614" cy="1556766"/>
          </a:xfrm>
          <a:prstGeom prst="rect">
            <a:avLst/>
          </a:prstGeom>
        </p:spPr>
      </p:pic>
      <p:sp>
        <p:nvSpPr>
          <p:cNvPr id="15" name="TextBox 14">
            <a:extLst>
              <a:ext uri="{FF2B5EF4-FFF2-40B4-BE49-F238E27FC236}">
                <a16:creationId xmlns:a16="http://schemas.microsoft.com/office/drawing/2014/main" id="{55ED04B1-63D6-5521-3522-39C18C77A1A0}"/>
              </a:ext>
            </a:extLst>
          </p:cNvPr>
          <p:cNvSpPr txBox="1"/>
          <p:nvPr/>
        </p:nvSpPr>
        <p:spPr>
          <a:xfrm>
            <a:off x="238372" y="3010506"/>
            <a:ext cx="11460938" cy="2248693"/>
          </a:xfrm>
          <a:prstGeom prst="rect">
            <a:avLst/>
          </a:prstGeom>
          <a:noFill/>
        </p:spPr>
        <p:txBody>
          <a:bodyPr wrap="square">
            <a:spAutoFit/>
          </a:bodyPr>
          <a:lstStyle/>
          <a:p>
            <a:pPr marL="342900" indent="-342900">
              <a:buFont typeface="Arial" panose="020B0604020202020204" pitchFamily="34" charset="0"/>
              <a:buChar char="•"/>
            </a:pPr>
            <a:r>
              <a:rPr lang="en-GB" sz="2400" dirty="0">
                <a:solidFill>
                  <a:schemeClr val="tx1">
                    <a:lumMod val="75000"/>
                    <a:lumOff val="25000"/>
                  </a:schemeClr>
                </a:solidFill>
                <a:latin typeface="Arial" panose="020B0604020202020204" pitchFamily="34" charset="0"/>
                <a:cs typeface="Arial" panose="020B0604020202020204" pitchFamily="34" charset="0"/>
              </a:rPr>
              <a:t>Carers UK works with Brighton &amp; Hove Council and Carers Centre to provide </a:t>
            </a:r>
            <a:r>
              <a:rPr lang="en-GB" sz="2400" dirty="0">
                <a:solidFill>
                  <a:srgbClr val="FF0000"/>
                </a:solidFill>
                <a:latin typeface="Arial" panose="020B0604020202020204" pitchFamily="34" charset="0"/>
                <a:cs typeface="Arial" panose="020B0604020202020204" pitchFamily="34" charset="0"/>
              </a:rPr>
              <a:t>free access </a:t>
            </a:r>
            <a:r>
              <a:rPr lang="en-GB" sz="2400" dirty="0">
                <a:solidFill>
                  <a:schemeClr val="tx1">
                    <a:lumMod val="75000"/>
                    <a:lumOff val="25000"/>
                  </a:schemeClr>
                </a:solidFill>
                <a:latin typeface="Arial" panose="020B0604020202020204" pitchFamily="34" charset="0"/>
                <a:cs typeface="Arial" panose="020B0604020202020204" pitchFamily="34" charset="0"/>
              </a:rPr>
              <a:t>to </a:t>
            </a:r>
            <a:r>
              <a:rPr lang="en-GB" sz="2400" dirty="0">
                <a:solidFill>
                  <a:srgbClr val="ED1C24"/>
                </a:solidFill>
                <a:latin typeface="Arial" panose="020B0604020202020204" pitchFamily="34" charset="0"/>
                <a:cs typeface="Arial" panose="020B0604020202020204" pitchFamily="34" charset="0"/>
              </a:rPr>
              <a:t>a range of digital resources, </a:t>
            </a:r>
            <a:r>
              <a:rPr lang="en-GB" sz="2400" dirty="0">
                <a:solidFill>
                  <a:schemeClr val="tx1">
                    <a:lumMod val="75000"/>
                    <a:lumOff val="25000"/>
                  </a:schemeClr>
                </a:solidFill>
                <a:latin typeface="Arial" panose="020B0604020202020204" pitchFamily="34" charset="0"/>
                <a:cs typeface="Arial" panose="020B0604020202020204" pitchFamily="34" charset="0"/>
              </a:rPr>
              <a:t>to support carers in the region</a:t>
            </a:r>
            <a:r>
              <a:rPr lang="en-GB" sz="2400" dirty="0">
                <a:solidFill>
                  <a:srgbClr val="ED1C24"/>
                </a:solidFill>
                <a:latin typeface="Arial" panose="020B0604020202020204" pitchFamily="34" charset="0"/>
                <a:cs typeface="Arial" panose="020B0604020202020204" pitchFamily="34" charset="0"/>
              </a:rPr>
              <a:t>. </a:t>
            </a:r>
            <a:r>
              <a:rPr lang="en-GB" sz="2400" dirty="0">
                <a:solidFill>
                  <a:schemeClr val="tx1">
                    <a:lumMod val="75000"/>
                    <a:lumOff val="25000"/>
                  </a:schemeClr>
                </a:solidFill>
                <a:latin typeface="Arial" panose="020B0604020202020204" pitchFamily="34" charset="0"/>
                <a:cs typeface="Arial" panose="020B0604020202020204" pitchFamily="34" charset="0"/>
              </a:rPr>
              <a:t>To access a range of digital resources:</a:t>
            </a:r>
          </a:p>
          <a:p>
            <a:pPr lvl="2">
              <a:lnSpc>
                <a:spcPct val="150000"/>
              </a:lnSpc>
            </a:pPr>
            <a:r>
              <a:rPr lang="en-GB" sz="2400" dirty="0">
                <a:solidFill>
                  <a:schemeClr val="tx1">
                    <a:lumMod val="75000"/>
                    <a:lumOff val="25000"/>
                  </a:schemeClr>
                </a:solidFill>
                <a:latin typeface="Arial" panose="020B0604020202020204" pitchFamily="34" charset="0"/>
                <a:cs typeface="Arial" panose="020B0604020202020204" pitchFamily="34" charset="0"/>
              </a:rPr>
              <a:t>- Head to </a:t>
            </a:r>
            <a:r>
              <a:rPr lang="en-GB" sz="2400" dirty="0">
                <a:solidFill>
                  <a:srgbClr val="FF0000"/>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efcdigital</a:t>
            </a:r>
            <a:endParaRPr lang="en-GB" sz="2400" dirty="0">
              <a:solidFill>
                <a:srgbClr val="FF0000"/>
              </a:solidFill>
              <a:latin typeface="Arial" panose="020B0604020202020204" pitchFamily="34" charset="0"/>
              <a:cs typeface="Arial" panose="020B0604020202020204" pitchFamily="34" charset="0"/>
            </a:endParaRPr>
          </a:p>
          <a:p>
            <a:pPr lvl="2">
              <a:lnSpc>
                <a:spcPct val="150000"/>
              </a:lnSpc>
            </a:pPr>
            <a:r>
              <a:rPr lang="en-GB" sz="2400" dirty="0">
                <a:solidFill>
                  <a:schemeClr val="tx1">
                    <a:lumMod val="75000"/>
                    <a:lumOff val="25000"/>
                  </a:schemeClr>
                </a:solidFill>
                <a:latin typeface="Arial" panose="020B0604020202020204" pitchFamily="34" charset="0"/>
                <a:cs typeface="Arial" panose="020B0604020202020204" pitchFamily="34" charset="0"/>
              </a:rPr>
              <a:t>- Enter code: </a:t>
            </a:r>
            <a:r>
              <a:rPr lang="en-GB" sz="2400" dirty="0">
                <a:solidFill>
                  <a:srgbClr val="FF0000"/>
                </a:solidFill>
                <a:latin typeface="Arial" panose="020B0604020202020204" pitchFamily="34" charset="0"/>
                <a:cs typeface="Arial" panose="020B0604020202020204" pitchFamily="34" charset="0"/>
              </a:rPr>
              <a:t>#EFC1498</a:t>
            </a:r>
            <a:endParaRPr lang="en-GB" sz="2000" dirty="0">
              <a:solidFill>
                <a:srgbClr val="FF0000"/>
              </a:solidFill>
            </a:endParaRPr>
          </a:p>
        </p:txBody>
      </p:sp>
      <p:pic>
        <p:nvPicPr>
          <p:cNvPr id="19" name="Picture 18">
            <a:extLst>
              <a:ext uri="{FF2B5EF4-FFF2-40B4-BE49-F238E27FC236}">
                <a16:creationId xmlns:a16="http://schemas.microsoft.com/office/drawing/2014/main" id="{55B3C333-6D88-D16B-BB4D-3B43CF26D5F5}"/>
              </a:ext>
            </a:extLst>
          </p:cNvPr>
          <p:cNvPicPr>
            <a:picLocks noChangeAspect="1"/>
          </p:cNvPicPr>
          <p:nvPr/>
        </p:nvPicPr>
        <p:blipFill>
          <a:blip r:embed="rId8"/>
          <a:stretch>
            <a:fillRect/>
          </a:stretch>
        </p:blipFill>
        <p:spPr>
          <a:xfrm>
            <a:off x="7362730" y="3947030"/>
            <a:ext cx="4214951" cy="1627262"/>
          </a:xfrm>
          <a:prstGeom prst="rect">
            <a:avLst/>
          </a:prstGeom>
        </p:spPr>
      </p:pic>
    </p:spTree>
    <p:extLst>
      <p:ext uri="{BB962C8B-B14F-4D97-AF65-F5344CB8AC3E}">
        <p14:creationId xmlns:p14="http://schemas.microsoft.com/office/powerpoint/2010/main" val="2736159800"/>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370706" y="351996"/>
            <a:ext cx="4059843" cy="802552"/>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US" altLang="en-US" sz="3200" dirty="0">
                <a:solidFill>
                  <a:schemeClr val="tx1">
                    <a:lumMod val="75000"/>
                    <a:lumOff val="25000"/>
                  </a:schemeClr>
                </a:solidFill>
                <a:latin typeface="Arial"/>
                <a:cs typeface="Arial"/>
              </a:rPr>
              <a:t>Carers UK Support</a:t>
            </a:r>
            <a:endParaRPr lang="en-GB" sz="3600" dirty="0">
              <a:solidFill>
                <a:schemeClr val="tx1">
                  <a:lumMod val="75000"/>
                  <a:lumOff val="25000"/>
                </a:schemeClr>
              </a:solidFill>
              <a:latin typeface="Arial"/>
              <a:cs typeface="Arial"/>
            </a:endParaRPr>
          </a:p>
        </p:txBody>
      </p:sp>
      <p:sp>
        <p:nvSpPr>
          <p:cNvPr id="9" name="Content Placeholder 2">
            <a:extLst>
              <a:ext uri="{FF2B5EF4-FFF2-40B4-BE49-F238E27FC236}">
                <a16:creationId xmlns:a16="http://schemas.microsoft.com/office/drawing/2014/main" id="{7DC3C90F-FAE5-A0E4-0FDD-6FF9E6972B55}"/>
              </a:ext>
            </a:extLst>
          </p:cNvPr>
          <p:cNvSpPr>
            <a:spLocks noGrp="1"/>
          </p:cNvSpPr>
          <p:nvPr/>
        </p:nvSpPr>
        <p:spPr>
          <a:xfrm>
            <a:off x="238372" y="678116"/>
            <a:ext cx="8828535" cy="5916264"/>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nSpc>
                <a:spcPct val="90000"/>
              </a:lnSpc>
              <a:buNone/>
            </a:pPr>
            <a:endParaRPr lang="en-GB" altLang="en-US" sz="2400" dirty="0">
              <a:latin typeface="Arial"/>
              <a:cs typeface="Arial"/>
            </a:endParaRPr>
          </a:p>
          <a:p>
            <a:r>
              <a:rPr lang="en-GB" sz="2200" dirty="0">
                <a:solidFill>
                  <a:srgbClr val="FF0000"/>
                </a:solidFill>
                <a:latin typeface="Arial"/>
                <a:cs typeface="Arial"/>
              </a:rPr>
              <a:t>Get in touch with us, no matter where you are</a:t>
            </a:r>
          </a:p>
          <a:p>
            <a:pPr lvl="1"/>
            <a:r>
              <a:rPr lang="en-GB" sz="2200" b="0" i="0" dirty="0">
                <a:solidFill>
                  <a:srgbClr val="404041"/>
                </a:solidFill>
                <a:effectLst/>
                <a:latin typeface="Arial"/>
                <a:cs typeface="Arial"/>
              </a:rPr>
              <a:t>Use our website at </a:t>
            </a:r>
            <a:r>
              <a:rPr lang="en-GB" sz="2200" b="0" i="0" dirty="0">
                <a:solidFill>
                  <a:srgbClr val="404041"/>
                </a:solidFill>
                <a:effectLst/>
                <a:latin typeface="Arial"/>
                <a:cs typeface="Arial"/>
                <a:hlinkClick r:id="rId5"/>
              </a:rPr>
              <a:t>www.carersuk.org</a:t>
            </a:r>
            <a:r>
              <a:rPr lang="en-GB" sz="2200" b="0" i="0" dirty="0">
                <a:solidFill>
                  <a:srgbClr val="404041"/>
                </a:solidFill>
                <a:effectLst/>
                <a:latin typeface="Arial"/>
                <a:cs typeface="Arial"/>
              </a:rPr>
              <a:t> to find information on support</a:t>
            </a:r>
          </a:p>
          <a:p>
            <a:pPr lvl="1"/>
            <a:r>
              <a:rPr lang="en-GB" sz="2200" b="0" i="0" dirty="0">
                <a:solidFill>
                  <a:srgbClr val="404041"/>
                </a:solidFill>
                <a:effectLst/>
                <a:latin typeface="Arial"/>
                <a:cs typeface="Arial"/>
              </a:rPr>
              <a:t>Our Helpline is available from Monday to Friday 9am – 6pm or you can contact us by email: </a:t>
            </a:r>
            <a:r>
              <a:rPr lang="en-GB" sz="2200" b="0" i="0" u="none" strike="noStrike" dirty="0">
                <a:solidFill>
                  <a:srgbClr val="ED1C24"/>
                </a:solidFill>
                <a:effectLst/>
                <a:latin typeface="Arial"/>
                <a:cs typeface="Arial"/>
                <a:hlinkClick r:id="rId6"/>
              </a:rPr>
              <a:t>advice@carersuk.org</a:t>
            </a:r>
            <a:endParaRPr lang="en-GB" sz="2200" b="0" i="0" u="none" strike="noStrike" dirty="0">
              <a:solidFill>
                <a:srgbClr val="ED1C24"/>
              </a:solidFill>
              <a:effectLst/>
              <a:latin typeface="Arial"/>
              <a:cs typeface="Arial"/>
            </a:endParaRPr>
          </a:p>
          <a:p>
            <a:pPr marL="457200" lvl="1" indent="0">
              <a:buNone/>
            </a:pPr>
            <a:endParaRPr lang="en-GB" sz="2200" b="0" i="0" u="none" strike="noStrike" dirty="0">
              <a:solidFill>
                <a:srgbClr val="ED1C24"/>
              </a:solidFill>
              <a:effectLst/>
              <a:latin typeface="Arial"/>
              <a:cs typeface="Arial"/>
            </a:endParaRPr>
          </a:p>
          <a:p>
            <a:pPr marL="342900" marR="0" lvl="0" indent="-342900" algn="l"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kumimoji="0" lang="en-GB" sz="2200" b="0" i="0" u="none" strike="noStrike" kern="1200" cap="none" spc="0" normalizeH="0" baseline="0" noProof="0" dirty="0">
                <a:ln>
                  <a:noFill/>
                </a:ln>
                <a:solidFill>
                  <a:srgbClr val="FF0000"/>
                </a:solidFill>
                <a:effectLst/>
                <a:uLnTx/>
                <a:uFillTx/>
                <a:latin typeface="Arial"/>
                <a:ea typeface="+mn-ea"/>
                <a:cs typeface="Arial"/>
              </a:rPr>
              <a:t>Connect with others</a:t>
            </a:r>
            <a:r>
              <a:rPr kumimoji="0" lang="en-GB" sz="2200" b="0" i="0" u="none" strike="noStrike" kern="1200" cap="none" spc="0" normalizeH="0" baseline="0" noProof="0" dirty="0">
                <a:ln>
                  <a:noFill/>
                </a:ln>
                <a:solidFill>
                  <a:srgbClr val="404040"/>
                </a:solidFill>
                <a:effectLst/>
                <a:uLnTx/>
                <a:uFillTx/>
                <a:latin typeface="Arial"/>
                <a:ea typeface="+mn-ea"/>
                <a:cs typeface="Arial"/>
              </a:rPr>
              <a:t> - get support and advice from other carers through Carers UK’s </a:t>
            </a:r>
            <a:r>
              <a:rPr kumimoji="0" lang="en-GB" sz="2200" b="0" i="0" u="none" strike="noStrike" kern="1200" cap="none" spc="0" normalizeH="0" baseline="0" noProof="0" dirty="0">
                <a:ln>
                  <a:noFill/>
                </a:ln>
                <a:solidFill>
                  <a:srgbClr val="FF0000"/>
                </a:solidFill>
                <a:effectLst/>
                <a:uLnTx/>
                <a:uFillTx/>
                <a:latin typeface="Arial"/>
                <a:ea typeface="+mn-ea"/>
                <a:cs typeface="Arial"/>
              </a:rPr>
              <a:t>online forum </a:t>
            </a:r>
            <a:r>
              <a:rPr kumimoji="0" lang="en-GB" sz="2200" b="0" i="0" u="none" strike="noStrike" kern="1200" cap="none" spc="0" normalizeH="0" baseline="0" noProof="0" dirty="0">
                <a:ln>
                  <a:noFill/>
                </a:ln>
                <a:solidFill>
                  <a:srgbClr val="404040"/>
                </a:solidFill>
                <a:effectLst/>
                <a:uLnTx/>
                <a:uFillTx/>
                <a:latin typeface="Arial"/>
                <a:ea typeface="+mn-ea"/>
                <a:cs typeface="Arial"/>
              </a:rPr>
              <a:t>and regular </a:t>
            </a:r>
            <a:r>
              <a:rPr kumimoji="0" lang="en-GB" sz="2200" b="0" i="0" u="none" strike="noStrike" kern="1200" cap="none" spc="0" normalizeH="0" baseline="0" noProof="0" dirty="0">
                <a:ln>
                  <a:noFill/>
                </a:ln>
                <a:solidFill>
                  <a:srgbClr val="FF0000"/>
                </a:solidFill>
                <a:effectLst/>
                <a:uLnTx/>
                <a:uFillTx/>
                <a:latin typeface="Arial"/>
                <a:ea typeface="+mn-ea"/>
                <a:cs typeface="Arial"/>
              </a:rPr>
              <a:t>Care for a Cuppa </a:t>
            </a:r>
            <a:r>
              <a:rPr kumimoji="0" lang="en-GB" sz="2200" b="0" i="0" u="none" strike="noStrike" kern="1200" cap="none" spc="0" normalizeH="0" baseline="0" noProof="0" dirty="0">
                <a:ln>
                  <a:noFill/>
                </a:ln>
                <a:solidFill>
                  <a:srgbClr val="404040"/>
                </a:solidFill>
                <a:effectLst/>
                <a:uLnTx/>
                <a:uFillTx/>
                <a:latin typeface="Arial"/>
                <a:ea typeface="+mn-ea"/>
                <a:cs typeface="Arial"/>
              </a:rPr>
              <a:t>sessions</a:t>
            </a:r>
            <a:endParaRPr lang="en-GB" sz="2200" dirty="0">
              <a:solidFill>
                <a:srgbClr val="FF0000"/>
              </a:solidFill>
              <a:latin typeface="Arial"/>
              <a:cs typeface="Arial"/>
            </a:endParaRPr>
          </a:p>
          <a:p>
            <a:pPr marL="457200" lvl="1" indent="0">
              <a:buNone/>
            </a:pPr>
            <a:endParaRPr lang="en-GB" sz="2200" dirty="0">
              <a:solidFill>
                <a:srgbClr val="ED1C24"/>
              </a:solidFill>
              <a:latin typeface="Arial"/>
              <a:cs typeface="Arial"/>
            </a:endParaRPr>
          </a:p>
          <a:p>
            <a:r>
              <a:rPr lang="en-GB" sz="2200" dirty="0">
                <a:solidFill>
                  <a:srgbClr val="FF0000"/>
                </a:solidFill>
                <a:latin typeface="Arial"/>
                <a:cs typeface="Arial"/>
              </a:rPr>
              <a:t>Looking after Someone – information and support </a:t>
            </a:r>
            <a:endParaRPr lang="en-GB" sz="2200" b="0" i="0" dirty="0">
              <a:solidFill>
                <a:srgbClr val="404041"/>
              </a:solidFill>
              <a:effectLst/>
              <a:latin typeface="Arial"/>
              <a:cs typeface="Arial"/>
            </a:endParaRPr>
          </a:p>
          <a:p>
            <a:pPr lvl="1">
              <a:spcBef>
                <a:spcPts val="600"/>
              </a:spcBef>
            </a:pPr>
            <a:r>
              <a:rPr lang="en-GB" sz="2200" dirty="0">
                <a:solidFill>
                  <a:schemeClr val="tx1">
                    <a:lumMod val="75000"/>
                    <a:lumOff val="25000"/>
                  </a:schemeClr>
                </a:solidFill>
                <a:latin typeface="Arial" panose="020B0604020202020204" pitchFamily="34" charset="0"/>
                <a:cs typeface="Arial" panose="020B0604020202020204" pitchFamily="34" charset="0"/>
                <a:hlinkClick r:id="rId7"/>
              </a:rPr>
              <a:t>Guide</a:t>
            </a:r>
            <a:r>
              <a:rPr lang="en-GB" sz="2200" dirty="0">
                <a:solidFill>
                  <a:schemeClr val="tx1">
                    <a:lumMod val="75000"/>
                    <a:lumOff val="25000"/>
                  </a:schemeClr>
                </a:solidFill>
                <a:latin typeface="Arial" panose="020B0604020202020204" pitchFamily="34" charset="0"/>
                <a:cs typeface="Arial" panose="020B0604020202020204" pitchFamily="34" charset="0"/>
              </a:rPr>
              <a:t> outlines your rights as a carer and gives an overview of the practical and financial support available. </a:t>
            </a:r>
            <a:br>
              <a:rPr lang="en-GB" sz="2000" dirty="0">
                <a:solidFill>
                  <a:srgbClr val="404041"/>
                </a:solidFill>
              </a:rPr>
            </a:br>
            <a:endParaRPr lang="en-GB" sz="2000" dirty="0">
              <a:solidFill>
                <a:srgbClr val="404041"/>
              </a:solidFill>
            </a:endParaRPr>
          </a:p>
          <a:p>
            <a:pPr lvl="1"/>
            <a:endParaRPr lang="en-GB" sz="2400" b="1" dirty="0">
              <a:solidFill>
                <a:schemeClr val="tx1">
                  <a:lumMod val="75000"/>
                  <a:lumOff val="25000"/>
                </a:schemeClr>
              </a:solidFill>
            </a:endParaRPr>
          </a:p>
          <a:p>
            <a:pPr lvl="1">
              <a:lnSpc>
                <a:spcPct val="90000"/>
              </a:lnSpc>
            </a:pPr>
            <a:endParaRPr lang="en-GB" altLang="en-US" dirty="0"/>
          </a:p>
          <a:p>
            <a:endParaRPr lang="en-GB" dirty="0"/>
          </a:p>
        </p:txBody>
      </p:sp>
      <p:pic>
        <p:nvPicPr>
          <p:cNvPr id="13" name="Picture 12">
            <a:extLst>
              <a:ext uri="{FF2B5EF4-FFF2-40B4-BE49-F238E27FC236}">
                <a16:creationId xmlns:a16="http://schemas.microsoft.com/office/drawing/2014/main" id="{160AA7A8-6D75-1A07-202A-426E2D3613B3}"/>
              </a:ext>
            </a:extLst>
          </p:cNvPr>
          <p:cNvPicPr>
            <a:picLocks noChangeAspect="1"/>
          </p:cNvPicPr>
          <p:nvPr/>
        </p:nvPicPr>
        <p:blipFill>
          <a:blip r:embed="rId8"/>
          <a:stretch>
            <a:fillRect/>
          </a:stretch>
        </p:blipFill>
        <p:spPr>
          <a:xfrm>
            <a:off x="9281967" y="1537712"/>
            <a:ext cx="2587136" cy="3665479"/>
          </a:xfrm>
          <a:prstGeom prst="rect">
            <a:avLst/>
          </a:prstGeom>
          <a:ln>
            <a:solidFill>
              <a:schemeClr val="tx1"/>
            </a:solidFill>
          </a:ln>
        </p:spPr>
      </p:pic>
    </p:spTree>
    <p:extLst>
      <p:ext uri="{BB962C8B-B14F-4D97-AF65-F5344CB8AC3E}">
        <p14:creationId xmlns:p14="http://schemas.microsoft.com/office/powerpoint/2010/main" val="119731831"/>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419867" y="462609"/>
            <a:ext cx="6136907" cy="802552"/>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US" altLang="en-US" sz="3600" dirty="0">
                <a:solidFill>
                  <a:schemeClr val="tx1">
                    <a:lumMod val="75000"/>
                    <a:lumOff val="25000"/>
                  </a:schemeClr>
                </a:solidFill>
                <a:latin typeface="Arial"/>
                <a:cs typeface="Arial"/>
              </a:rPr>
              <a:t>Self-advocacy</a:t>
            </a:r>
          </a:p>
        </p:txBody>
      </p:sp>
      <p:sp>
        <p:nvSpPr>
          <p:cNvPr id="9" name="Content Placeholder 2">
            <a:extLst>
              <a:ext uri="{FF2B5EF4-FFF2-40B4-BE49-F238E27FC236}">
                <a16:creationId xmlns:a16="http://schemas.microsoft.com/office/drawing/2014/main" id="{D10D51D3-F4AB-32BC-4D71-25E8B5637DF0}"/>
              </a:ext>
            </a:extLst>
          </p:cNvPr>
          <p:cNvSpPr>
            <a:spLocks noGrp="1"/>
          </p:cNvSpPr>
          <p:nvPr/>
        </p:nvSpPr>
        <p:spPr>
          <a:xfrm>
            <a:off x="224192" y="1399014"/>
            <a:ext cx="10397879" cy="473879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04041"/>
                </a:solidFill>
                <a:effectLst/>
                <a:uLnTx/>
                <a:uFillTx/>
                <a:latin typeface="Arial"/>
                <a:cs typeface="Arial"/>
              </a:rPr>
              <a:t>Self-advocacy is about </a:t>
            </a:r>
            <a:r>
              <a:rPr kumimoji="0" lang="en-GB" sz="2200" b="0" i="0" u="none" strike="noStrike" kern="1200" cap="none" spc="0" normalizeH="0" baseline="0" noProof="0" dirty="0">
                <a:ln>
                  <a:noFill/>
                </a:ln>
                <a:solidFill>
                  <a:srgbClr val="FF0000"/>
                </a:solidFill>
                <a:effectLst/>
                <a:uLnTx/>
                <a:uFillTx/>
                <a:latin typeface="Arial"/>
                <a:cs typeface="Arial"/>
              </a:rPr>
              <a:t>being heard</a:t>
            </a:r>
            <a:r>
              <a:rPr kumimoji="0" lang="en-GB" sz="2200" b="0" i="0" u="none" strike="noStrike" kern="1200" cap="none" spc="0" normalizeH="0" baseline="0" noProof="0" dirty="0">
                <a:ln>
                  <a:noFill/>
                </a:ln>
                <a:solidFill>
                  <a:srgbClr val="404041"/>
                </a:solidFill>
                <a:effectLst/>
                <a:uLnTx/>
                <a:uFillTx/>
                <a:latin typeface="Arial"/>
                <a:cs typeface="Arial"/>
              </a:rPr>
              <a:t> as well as </a:t>
            </a:r>
            <a:r>
              <a:rPr kumimoji="0" lang="en-GB" sz="2200" b="0" i="0" u="none" strike="noStrike" kern="1200" cap="none" spc="0" normalizeH="0" baseline="0" noProof="0" dirty="0">
                <a:ln>
                  <a:noFill/>
                </a:ln>
                <a:solidFill>
                  <a:srgbClr val="FF0000"/>
                </a:solidFill>
                <a:effectLst/>
                <a:uLnTx/>
                <a:uFillTx/>
                <a:latin typeface="Arial"/>
                <a:cs typeface="Arial"/>
              </a:rPr>
              <a:t>speaking up </a:t>
            </a:r>
            <a:r>
              <a:rPr kumimoji="0" lang="en-GB" sz="2200" b="0" i="0" u="none" strike="noStrike" kern="1200" cap="none" spc="0" normalizeH="0" baseline="0" noProof="0" dirty="0">
                <a:ln>
                  <a:noFill/>
                </a:ln>
                <a:solidFill>
                  <a:srgbClr val="404041"/>
                </a:solidFill>
                <a:effectLst/>
                <a:uLnTx/>
                <a:uFillTx/>
                <a:latin typeface="Arial"/>
                <a:cs typeface="Arial"/>
              </a:rPr>
              <a:t>for the person you care for.</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404041"/>
                </a:solidFill>
                <a:effectLst/>
                <a:uLnTx/>
                <a:uFillTx/>
                <a:latin typeface="Arial"/>
                <a:cs typeface="Arial"/>
              </a:rPr>
              <a:t>Our self-advocacy </a:t>
            </a:r>
            <a:r>
              <a:rPr kumimoji="0" lang="en-GB" sz="2200" b="0" i="0" u="none" strike="noStrike" kern="1200" cap="none" spc="0" normalizeH="0" baseline="0" noProof="0" dirty="0">
                <a:ln>
                  <a:noFill/>
                </a:ln>
                <a:solidFill>
                  <a:srgbClr val="404041"/>
                </a:solidFill>
                <a:effectLst/>
                <a:uLnTx/>
                <a:uFillTx/>
                <a:latin typeface="Arial"/>
                <a:cs typeface="Arial"/>
                <a:hlinkClick r:id="rId5"/>
              </a:rPr>
              <a:t>guide</a:t>
            </a:r>
            <a:r>
              <a:rPr kumimoji="0" lang="en-GB" sz="2200" b="0" i="0" u="none" strike="noStrike" kern="1200" cap="none" spc="0" normalizeH="0" baseline="0" noProof="0" dirty="0">
                <a:ln>
                  <a:noFill/>
                </a:ln>
                <a:solidFill>
                  <a:srgbClr val="404041"/>
                </a:solidFill>
                <a:effectLst/>
                <a:uLnTx/>
                <a:uFillTx/>
                <a:latin typeface="Arial"/>
                <a:cs typeface="Arial"/>
              </a:rPr>
              <a:t> and </a:t>
            </a:r>
            <a:r>
              <a:rPr kumimoji="0" lang="en-GB" sz="2200" b="0" i="0" u="none" strike="noStrike" kern="1200" cap="none" spc="0" normalizeH="0" baseline="0" noProof="0" dirty="0">
                <a:ln>
                  <a:noFill/>
                </a:ln>
                <a:solidFill>
                  <a:srgbClr val="404041"/>
                </a:solidFill>
                <a:effectLst/>
                <a:uLnTx/>
                <a:uFillTx/>
                <a:latin typeface="Arial"/>
                <a:cs typeface="Arial"/>
                <a:hlinkClick r:id="rId6"/>
              </a:rPr>
              <a:t>video presentation</a:t>
            </a:r>
            <a:r>
              <a:rPr kumimoji="0" lang="en-GB" sz="2200" b="0" i="0" u="none" strike="noStrike" kern="1200" cap="none" spc="0" normalizeH="0" baseline="0" noProof="0" dirty="0">
                <a:ln>
                  <a:noFill/>
                </a:ln>
                <a:solidFill>
                  <a:srgbClr val="404041"/>
                </a:solidFill>
                <a:effectLst/>
                <a:uLnTx/>
                <a:uFillTx/>
                <a:latin typeface="Arial"/>
                <a:cs typeface="Arial"/>
              </a:rPr>
              <a:t> provides practical guidance on how to get your voice heard when you care for someone in what may be complicated and challenging circumstances.</a:t>
            </a:r>
          </a:p>
          <a:p>
            <a:pPr marL="457200" lvl="1" indent="0">
              <a:buNone/>
            </a:pPr>
            <a:endParaRPr lang="en-GB" altLang="en-US" dirty="0"/>
          </a:p>
          <a:p>
            <a:endParaRPr lang="en-GB" dirty="0"/>
          </a:p>
        </p:txBody>
      </p:sp>
      <p:pic>
        <p:nvPicPr>
          <p:cNvPr id="11" name="Picture 10">
            <a:extLst>
              <a:ext uri="{FF2B5EF4-FFF2-40B4-BE49-F238E27FC236}">
                <a16:creationId xmlns:a16="http://schemas.microsoft.com/office/drawing/2014/main" id="{ACB07D68-0E11-B36D-9EEF-ACDED037E2BE}"/>
              </a:ext>
            </a:extLst>
          </p:cNvPr>
          <p:cNvPicPr>
            <a:picLocks noChangeAspect="1"/>
          </p:cNvPicPr>
          <p:nvPr/>
        </p:nvPicPr>
        <p:blipFill>
          <a:blip r:embed="rId7"/>
          <a:stretch>
            <a:fillRect/>
          </a:stretch>
        </p:blipFill>
        <p:spPr>
          <a:xfrm>
            <a:off x="2519854" y="3291020"/>
            <a:ext cx="4353533" cy="2591162"/>
          </a:xfrm>
          <a:prstGeom prst="rect">
            <a:avLst/>
          </a:prstGeom>
        </p:spPr>
      </p:pic>
      <p:pic>
        <p:nvPicPr>
          <p:cNvPr id="13" name="Picture 12">
            <a:extLst>
              <a:ext uri="{FF2B5EF4-FFF2-40B4-BE49-F238E27FC236}">
                <a16:creationId xmlns:a16="http://schemas.microsoft.com/office/drawing/2014/main" id="{5B9998E0-B981-FE2B-C98A-E6AD821FB295}"/>
              </a:ext>
            </a:extLst>
          </p:cNvPr>
          <p:cNvPicPr>
            <a:picLocks noChangeAspect="1"/>
          </p:cNvPicPr>
          <p:nvPr/>
        </p:nvPicPr>
        <p:blipFill>
          <a:blip r:embed="rId8"/>
          <a:stretch>
            <a:fillRect/>
          </a:stretch>
        </p:blipFill>
        <p:spPr>
          <a:xfrm>
            <a:off x="8198085" y="3408555"/>
            <a:ext cx="1592948" cy="2274528"/>
          </a:xfrm>
          <a:prstGeom prst="rect">
            <a:avLst/>
          </a:prstGeom>
          <a:ln>
            <a:solidFill>
              <a:schemeClr val="tx1"/>
            </a:solidFill>
          </a:ln>
        </p:spPr>
      </p:pic>
    </p:spTree>
    <p:extLst>
      <p:ext uri="{BB962C8B-B14F-4D97-AF65-F5344CB8AC3E}">
        <p14:creationId xmlns:p14="http://schemas.microsoft.com/office/powerpoint/2010/main" val="267750501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C861DBA-549A-3CBF-B496-9B00592CFB5E}"/>
              </a:ext>
            </a:extLst>
          </p:cNvPr>
          <p:cNvSpPr/>
          <p:nvPr/>
        </p:nvSpPr>
        <p:spPr>
          <a:xfrm>
            <a:off x="3041882" y="1291607"/>
            <a:ext cx="5472608" cy="424731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600" b="1">
                <a:solidFill>
                  <a:schemeClr val="tx1">
                    <a:lumMod val="75000"/>
                    <a:lumOff val="25000"/>
                  </a:schemeClr>
                </a:solidFill>
                <a:latin typeface="Arial"/>
                <a:cs typeface="Arial"/>
              </a:rPr>
              <a:t>Contact:</a:t>
            </a:r>
          </a:p>
          <a:p>
            <a:pPr algn="ctr"/>
            <a:endParaRPr lang="en-GB" sz="2400" b="1">
              <a:solidFill>
                <a:srgbClr val="FF0000"/>
              </a:solidFill>
              <a:cs typeface="Arial" panose="020B0604020202020204" pitchFamily="34" charset="0"/>
            </a:endParaRPr>
          </a:p>
          <a:p>
            <a:pPr algn="ctr"/>
            <a:r>
              <a:rPr lang="en-GB" sz="2400">
                <a:solidFill>
                  <a:schemeClr val="tx1">
                    <a:lumMod val="75000"/>
                    <a:lumOff val="25000"/>
                  </a:schemeClr>
                </a:solidFill>
                <a:latin typeface="Arial"/>
                <a:ea typeface="Calibri"/>
                <a:cs typeface="Arial"/>
              </a:rPr>
              <a:t>Our telephone helpline is available </a:t>
            </a:r>
          </a:p>
          <a:p>
            <a:pPr algn="ctr"/>
            <a:r>
              <a:rPr lang="en-GB" sz="2400">
                <a:solidFill>
                  <a:schemeClr val="tx1">
                    <a:lumMod val="75000"/>
                    <a:lumOff val="25000"/>
                  </a:schemeClr>
                </a:solidFill>
                <a:latin typeface="Arial"/>
                <a:ea typeface="Calibri"/>
                <a:cs typeface="Arial"/>
              </a:rPr>
              <a:t>on </a:t>
            </a:r>
            <a:r>
              <a:rPr lang="en-GB" sz="2400">
                <a:solidFill>
                  <a:srgbClr val="FF0000"/>
                </a:solidFill>
                <a:latin typeface="Arial"/>
                <a:ea typeface="Calibri"/>
                <a:cs typeface="Arial"/>
              </a:rPr>
              <a:t>0808 808 7777 </a:t>
            </a:r>
            <a:endParaRPr lang="en-GB" sz="2400">
              <a:solidFill>
                <a:srgbClr val="FF0000"/>
              </a:solidFill>
              <a:latin typeface="Arial"/>
              <a:ea typeface="Calibri" panose="020F0502020204030204" pitchFamily="34" charset="0"/>
              <a:cs typeface="Arial"/>
            </a:endParaRPr>
          </a:p>
          <a:p>
            <a:pPr algn="ctr"/>
            <a:r>
              <a:rPr lang="en-GB" sz="2400">
                <a:solidFill>
                  <a:schemeClr val="tx1">
                    <a:lumMod val="75000"/>
                    <a:lumOff val="25000"/>
                  </a:schemeClr>
                </a:solidFill>
                <a:latin typeface="Arial"/>
                <a:ea typeface="Calibri"/>
                <a:cs typeface="Arial"/>
              </a:rPr>
              <a:t>from</a:t>
            </a:r>
            <a:r>
              <a:rPr lang="en-GB" sz="2400">
                <a:latin typeface="Arial"/>
                <a:ea typeface="Calibri"/>
                <a:cs typeface="Arial"/>
              </a:rPr>
              <a:t> </a:t>
            </a:r>
            <a:r>
              <a:rPr lang="en-GB" sz="2400">
                <a:solidFill>
                  <a:srgbClr val="FF0000"/>
                </a:solidFill>
                <a:latin typeface="Arial"/>
                <a:ea typeface="Calibri"/>
                <a:cs typeface="Arial"/>
              </a:rPr>
              <a:t>Monday to Friday, </a:t>
            </a:r>
            <a:r>
              <a:rPr lang="en-GB" sz="2400">
                <a:solidFill>
                  <a:schemeClr val="tx1">
                    <a:lumMod val="75000"/>
                    <a:lumOff val="25000"/>
                  </a:schemeClr>
                </a:solidFill>
                <a:latin typeface="Arial"/>
                <a:ea typeface="Calibri"/>
                <a:cs typeface="Arial"/>
              </a:rPr>
              <a:t>9am – 6pm. </a:t>
            </a:r>
            <a:endParaRPr lang="en-GB" sz="2400">
              <a:solidFill>
                <a:schemeClr val="tx1">
                  <a:lumMod val="75000"/>
                  <a:lumOff val="25000"/>
                </a:schemeClr>
              </a:solidFill>
              <a:latin typeface="Arial"/>
              <a:ea typeface="Calibri" panose="020F0502020204030204" pitchFamily="34" charset="0"/>
              <a:cs typeface="Arial"/>
            </a:endParaRPr>
          </a:p>
          <a:p>
            <a:pPr algn="ctr"/>
            <a:r>
              <a:rPr lang="en-GB" sz="2400">
                <a:solidFill>
                  <a:schemeClr val="tx1">
                    <a:lumMod val="75000"/>
                    <a:lumOff val="25000"/>
                  </a:schemeClr>
                </a:solidFill>
                <a:latin typeface="Arial"/>
                <a:ea typeface="Calibri"/>
                <a:cs typeface="Arial"/>
              </a:rPr>
              <a:t>Email at </a:t>
            </a:r>
            <a:r>
              <a:rPr lang="en-GB" sz="2400" u="sng">
                <a:solidFill>
                  <a:srgbClr val="FF0000"/>
                </a:solidFill>
                <a:latin typeface="Arial"/>
                <a:ea typeface="Calibri"/>
                <a:cs typeface="Arial"/>
                <a:hlinkClick r:id="rId5">
                  <a:extLst>
                    <a:ext uri="{A12FA001-AC4F-418D-AE19-62706E023703}">
                      <ahyp:hlinkClr xmlns:ahyp="http://schemas.microsoft.com/office/drawing/2018/hyperlinkcolor" val="tx"/>
                    </a:ext>
                  </a:extLst>
                </a:hlinkClick>
              </a:rPr>
              <a:t>advice@carersuk.org</a:t>
            </a:r>
            <a:r>
              <a:rPr lang="en-GB" sz="2400">
                <a:solidFill>
                  <a:srgbClr val="ED1C24"/>
                </a:solidFill>
                <a:latin typeface="Arial"/>
                <a:cs typeface="Arial"/>
              </a:rPr>
              <a:t>  </a:t>
            </a:r>
            <a:endParaRPr lang="en-GB" sz="2400">
              <a:solidFill>
                <a:srgbClr val="ED1C24"/>
              </a:solidFill>
              <a:latin typeface="Arial"/>
              <a:cs typeface="Arial" panose="020B0604020202020204" pitchFamily="34" charset="0"/>
            </a:endParaRPr>
          </a:p>
          <a:p>
            <a:pPr algn="ctr"/>
            <a:endParaRPr lang="en-GB" sz="2400" b="1">
              <a:solidFill>
                <a:srgbClr val="FF0000"/>
              </a:solidFill>
              <a:latin typeface="Arial"/>
              <a:cs typeface="Arial" panose="020B0604020202020204" pitchFamily="34" charset="0"/>
            </a:endParaRPr>
          </a:p>
          <a:p>
            <a:pPr algn="ctr"/>
            <a:r>
              <a:rPr lang="en-GB" sz="2400">
                <a:solidFill>
                  <a:srgbClr val="FF0000"/>
                </a:solidFill>
                <a:latin typeface="Arial"/>
                <a:cs typeface="Arial"/>
                <a:hlinkClick r:id="rId6"/>
              </a:rPr>
              <a:t>www.carersuk.org</a:t>
            </a:r>
            <a:r>
              <a:rPr lang="en-GB" sz="2400">
                <a:solidFill>
                  <a:srgbClr val="FF0000"/>
                </a:solidFill>
                <a:latin typeface="Arial"/>
                <a:cs typeface="Arial"/>
              </a:rPr>
              <a:t> </a:t>
            </a:r>
            <a:endParaRPr lang="en-GB" sz="2400">
              <a:solidFill>
                <a:srgbClr val="FF0000"/>
              </a:solidFill>
              <a:latin typeface="Arial"/>
              <a:cs typeface="Arial" panose="020B0604020202020204" pitchFamily="34" charset="0"/>
            </a:endParaRPr>
          </a:p>
          <a:p>
            <a:pPr algn="ctr"/>
            <a:r>
              <a:rPr lang="en-GB" sz="2400">
                <a:solidFill>
                  <a:srgbClr val="FF0000"/>
                </a:solidFill>
                <a:latin typeface="Arial"/>
                <a:cs typeface="Arial"/>
                <a:hlinkClick r:id="rId7"/>
              </a:rPr>
              <a:t>www.jointlyapp.com</a:t>
            </a:r>
            <a:endParaRPr lang="en-GB" sz="2400">
              <a:solidFill>
                <a:srgbClr val="FF0000"/>
              </a:solidFill>
              <a:latin typeface="Arial"/>
              <a:cs typeface="Arial"/>
            </a:endParaRPr>
          </a:p>
          <a:p>
            <a:pPr algn="ctr"/>
            <a:r>
              <a:rPr lang="en-GB" sz="2400">
                <a:solidFill>
                  <a:srgbClr val="ED1C24"/>
                </a:solidFill>
                <a:latin typeface="Arial"/>
                <a:cs typeface="Arial"/>
                <a:hlinkClick r:id="rId8"/>
              </a:rPr>
              <a:t>www.employersforcarers.org</a:t>
            </a:r>
            <a:endParaRPr lang="en-GB" sz="2400">
              <a:solidFill>
                <a:srgbClr val="FF0000"/>
              </a:solidFill>
              <a:latin typeface="Arial"/>
              <a:cs typeface="Arial"/>
            </a:endParaRPr>
          </a:p>
          <a:p>
            <a:pPr algn="ctr"/>
            <a:endParaRPr lang="en-GB">
              <a:latin typeface="Arial"/>
              <a:cs typeface="Arial"/>
            </a:endParaRPr>
          </a:p>
        </p:txBody>
      </p:sp>
    </p:spTree>
    <p:extLst>
      <p:ext uri="{BB962C8B-B14F-4D97-AF65-F5344CB8AC3E}">
        <p14:creationId xmlns:p14="http://schemas.microsoft.com/office/powerpoint/2010/main" val="3365835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2">
            <a:extLst>
              <a:ext uri="{FF2B5EF4-FFF2-40B4-BE49-F238E27FC236}">
                <a16:creationId xmlns:a16="http://schemas.microsoft.com/office/drawing/2014/main" id="{ADA72954-85AC-FCFB-D8CE-104B9FDD804E}"/>
              </a:ext>
            </a:extLst>
          </p:cNvPr>
          <p:cNvSpPr>
            <a:spLocks noGrp="1"/>
          </p:cNvSpPr>
          <p:nvPr/>
        </p:nvSpPr>
        <p:spPr>
          <a:xfrm>
            <a:off x="763531" y="1204378"/>
            <a:ext cx="10240398" cy="4606989"/>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FF0000"/>
              </a:buClr>
              <a:buNone/>
            </a:pPr>
            <a:endParaRPr lang="en-GB" sz="2400" dirty="0">
              <a:solidFill>
                <a:schemeClr val="tx1">
                  <a:lumMod val="75000"/>
                  <a:lumOff val="25000"/>
                </a:schemeClr>
              </a:solidFill>
              <a:latin typeface="Arial"/>
              <a:ea typeface="Calibri"/>
              <a:cs typeface="Arial"/>
            </a:endParaRPr>
          </a:p>
          <a:p>
            <a:pPr>
              <a:buClr>
                <a:srgbClr val="FF0000"/>
              </a:buClr>
            </a:pPr>
            <a:r>
              <a:rPr lang="en-GB" sz="2200" dirty="0">
                <a:solidFill>
                  <a:srgbClr val="FF0000"/>
                </a:solidFill>
                <a:latin typeface="Arial" panose="020B0604020202020204" pitchFamily="34" charset="0"/>
                <a:cs typeface="Arial" panose="020B0604020202020204" pitchFamily="34" charset="0"/>
              </a:rPr>
              <a:t>Discuss</a:t>
            </a:r>
            <a:r>
              <a:rPr lang="en-GB" sz="2200" dirty="0">
                <a:solidFill>
                  <a:schemeClr val="tx1">
                    <a:lumMod val="75000"/>
                    <a:lumOff val="25000"/>
                  </a:schemeClr>
                </a:solidFill>
                <a:latin typeface="Arial" panose="020B0604020202020204" pitchFamily="34" charset="0"/>
                <a:cs typeface="Arial" panose="020B0604020202020204" pitchFamily="34" charset="0"/>
              </a:rPr>
              <a:t> the rights of carers</a:t>
            </a:r>
            <a:r>
              <a:rPr lang="en-GB" sz="2200" dirty="0">
                <a:solidFill>
                  <a:schemeClr val="tx1">
                    <a:lumMod val="75000"/>
                    <a:lumOff val="25000"/>
                  </a:schemeClr>
                </a:solidFill>
                <a:latin typeface="Arial" panose="020B0604020202020204" pitchFamily="34" charset="0"/>
                <a:ea typeface="Calibri"/>
                <a:cs typeface="Arial" panose="020B0604020202020204" pitchFamily="34" charset="0"/>
              </a:rPr>
              <a:t> in:</a:t>
            </a:r>
          </a:p>
          <a:p>
            <a:pPr lvl="1">
              <a:buClr>
                <a:srgbClr val="FF0000"/>
              </a:buClr>
            </a:pPr>
            <a:r>
              <a:rPr lang="en-GB" sz="2200" dirty="0">
                <a:solidFill>
                  <a:schemeClr val="tx1">
                    <a:lumMod val="75000"/>
                    <a:lumOff val="25000"/>
                  </a:schemeClr>
                </a:solidFill>
                <a:latin typeface="Arial" panose="020B0604020202020204" pitchFamily="34" charset="0"/>
                <a:ea typeface="Calibri"/>
                <a:cs typeface="Arial" panose="020B0604020202020204" pitchFamily="34" charset="0"/>
              </a:rPr>
              <a:t>Society</a:t>
            </a:r>
          </a:p>
          <a:p>
            <a:pPr lvl="1">
              <a:buClr>
                <a:srgbClr val="FF0000"/>
              </a:buClr>
            </a:pPr>
            <a:r>
              <a:rPr lang="en-GB" sz="2200" dirty="0">
                <a:solidFill>
                  <a:schemeClr val="tx1">
                    <a:lumMod val="75000"/>
                    <a:lumOff val="25000"/>
                  </a:schemeClr>
                </a:solidFill>
                <a:latin typeface="Arial" panose="020B0604020202020204" pitchFamily="34" charset="0"/>
                <a:ea typeface="Calibri"/>
                <a:cs typeface="Arial" panose="020B0604020202020204" pitchFamily="34" charset="0"/>
              </a:rPr>
              <a:t>Employment</a:t>
            </a:r>
          </a:p>
          <a:p>
            <a:pPr marL="457200" lvl="1" indent="0">
              <a:buClr>
                <a:srgbClr val="FF0000"/>
              </a:buClr>
              <a:buNone/>
            </a:pPr>
            <a:endParaRPr lang="en-GB" sz="2200" dirty="0">
              <a:solidFill>
                <a:schemeClr val="tx1">
                  <a:lumMod val="75000"/>
                  <a:lumOff val="25000"/>
                </a:schemeClr>
              </a:solidFill>
              <a:latin typeface="Arial" panose="020B0604020202020204" pitchFamily="34" charset="0"/>
              <a:ea typeface="Calibri"/>
              <a:cs typeface="Arial" panose="020B0604020202020204" pitchFamily="34" charset="0"/>
            </a:endParaRPr>
          </a:p>
          <a:p>
            <a:pPr>
              <a:buClr>
                <a:srgbClr val="FF0000"/>
              </a:buClr>
            </a:pPr>
            <a:r>
              <a:rPr lang="en-GB" sz="2200" dirty="0">
                <a:solidFill>
                  <a:srgbClr val="FF0000"/>
                </a:solidFill>
                <a:latin typeface="Arial" panose="020B0604020202020204" pitchFamily="34" charset="0"/>
                <a:ea typeface="Calibri"/>
                <a:cs typeface="Arial" panose="020B0604020202020204" pitchFamily="34" charset="0"/>
              </a:rPr>
              <a:t>U</a:t>
            </a:r>
            <a:r>
              <a:rPr lang="en-GB" sz="2200" dirty="0">
                <a:solidFill>
                  <a:srgbClr val="FF0000"/>
                </a:solidFill>
                <a:latin typeface="Arial" panose="020B0604020202020204" pitchFamily="34" charset="0"/>
                <a:cs typeface="Arial" panose="020B0604020202020204" pitchFamily="34" charset="0"/>
              </a:rPr>
              <a:t>nderstand </a:t>
            </a:r>
            <a:r>
              <a:rPr lang="en-GB" sz="2200" dirty="0">
                <a:solidFill>
                  <a:schemeClr val="tx1">
                    <a:lumMod val="76000"/>
                    <a:lumOff val="24000"/>
                  </a:schemeClr>
                </a:solidFill>
                <a:latin typeface="Arial" panose="020B0604020202020204" pitchFamily="34" charset="0"/>
                <a:cs typeface="Arial" panose="020B0604020202020204" pitchFamily="34" charset="0"/>
              </a:rPr>
              <a:t>carers protective rights under the</a:t>
            </a:r>
            <a:r>
              <a:rPr lang="en-GB" sz="2200" dirty="0">
                <a:solidFill>
                  <a:srgbClr val="FF0000"/>
                </a:solidFill>
                <a:latin typeface="Arial" panose="020B0604020202020204" pitchFamily="34" charset="0"/>
                <a:cs typeface="Arial" panose="020B0604020202020204" pitchFamily="34" charset="0"/>
              </a:rPr>
              <a:t> Equality Act </a:t>
            </a:r>
          </a:p>
          <a:p>
            <a:pPr marL="0" indent="0">
              <a:buClr>
                <a:srgbClr val="FF0000"/>
              </a:buClr>
              <a:buNone/>
            </a:pPr>
            <a:endParaRPr lang="en-GB" sz="2200" dirty="0">
              <a:solidFill>
                <a:srgbClr val="404040"/>
              </a:solidFill>
              <a:latin typeface="Arial" panose="020B0604020202020204" pitchFamily="34" charset="0"/>
              <a:cs typeface="Arial" panose="020B0604020202020204" pitchFamily="34" charset="0"/>
            </a:endParaRPr>
          </a:p>
          <a:p>
            <a:pPr>
              <a:buClr>
                <a:srgbClr val="FF0000"/>
              </a:buClr>
            </a:pPr>
            <a:r>
              <a:rPr lang="en-GB" sz="2200" dirty="0">
                <a:solidFill>
                  <a:srgbClr val="FF0000"/>
                </a:solidFill>
                <a:latin typeface="Arial" panose="020B0604020202020204" pitchFamily="34" charset="0"/>
                <a:cs typeface="Arial" panose="020B0604020202020204" pitchFamily="34" charset="0"/>
              </a:rPr>
              <a:t>Explore </a:t>
            </a:r>
            <a:r>
              <a:rPr lang="en-GB" sz="2200" dirty="0">
                <a:solidFill>
                  <a:schemeClr val="tx1">
                    <a:lumMod val="75000"/>
                    <a:lumOff val="25000"/>
                  </a:schemeClr>
                </a:solidFill>
                <a:latin typeface="Arial" panose="020B0604020202020204" pitchFamily="34" charset="0"/>
                <a:cs typeface="Arial" panose="020B0604020202020204" pitchFamily="34" charset="0"/>
              </a:rPr>
              <a:t>the case for making caring a protected characteristic</a:t>
            </a:r>
          </a:p>
          <a:p>
            <a:pPr>
              <a:buClr>
                <a:srgbClr val="FF0000"/>
              </a:buClr>
            </a:pPr>
            <a:endParaRPr lang="en-GB" sz="2200" dirty="0">
              <a:solidFill>
                <a:schemeClr val="tx1">
                  <a:lumMod val="75000"/>
                  <a:lumOff val="25000"/>
                </a:schemeClr>
              </a:solidFill>
              <a:latin typeface="Arial" panose="020B0604020202020204" pitchFamily="34" charset="0"/>
              <a:cs typeface="Arial" panose="020B0604020202020204" pitchFamily="34" charset="0"/>
            </a:endParaRPr>
          </a:p>
          <a:p>
            <a:pPr>
              <a:buClr>
                <a:srgbClr val="FF0000"/>
              </a:buClr>
            </a:pPr>
            <a:r>
              <a:rPr lang="en-GB" sz="2200" dirty="0">
                <a:solidFill>
                  <a:schemeClr val="tx1">
                    <a:lumMod val="75000"/>
                    <a:lumOff val="25000"/>
                  </a:schemeClr>
                </a:solidFill>
                <a:latin typeface="Arial" panose="020B0604020202020204" pitchFamily="34" charset="0"/>
                <a:cs typeface="Arial" panose="020B0604020202020204" pitchFamily="34" charset="0"/>
              </a:rPr>
              <a:t>Highlight </a:t>
            </a:r>
            <a:r>
              <a:rPr lang="en-GB" sz="2200" dirty="0">
                <a:solidFill>
                  <a:srgbClr val="FF0000"/>
                </a:solidFill>
                <a:latin typeface="Arial" panose="020B0604020202020204" pitchFamily="34" charset="0"/>
                <a:cs typeface="Arial" panose="020B0604020202020204" pitchFamily="34" charset="0"/>
              </a:rPr>
              <a:t>support</a:t>
            </a:r>
            <a:r>
              <a:rPr lang="en-GB" sz="2200" dirty="0">
                <a:solidFill>
                  <a:schemeClr val="tx1">
                    <a:lumMod val="75000"/>
                    <a:lumOff val="25000"/>
                  </a:schemeClr>
                </a:solidFill>
                <a:latin typeface="Arial" panose="020B0604020202020204" pitchFamily="34" charset="0"/>
                <a:cs typeface="Arial" panose="020B0604020202020204" pitchFamily="34" charset="0"/>
              </a:rPr>
              <a:t> </a:t>
            </a:r>
          </a:p>
          <a:p>
            <a:pPr marL="0" indent="0">
              <a:buClr>
                <a:srgbClr val="FF0000"/>
              </a:buClr>
              <a:buNone/>
            </a:pPr>
            <a:endParaRPr lang="en-GB" sz="2400" dirty="0">
              <a:solidFill>
                <a:schemeClr val="tx1">
                  <a:lumMod val="75000"/>
                  <a:lumOff val="25000"/>
                </a:schemeClr>
              </a:solidFill>
              <a:latin typeface="Arial"/>
              <a:cs typeface="Arial"/>
            </a:endParaRPr>
          </a:p>
          <a:p>
            <a:pPr marL="0" indent="0">
              <a:buNone/>
            </a:pPr>
            <a:endParaRPr lang="en-GB" sz="2400" dirty="0"/>
          </a:p>
        </p:txBody>
      </p:sp>
      <p:sp>
        <p:nvSpPr>
          <p:cNvPr id="9" name="Title 1">
            <a:extLst>
              <a:ext uri="{FF2B5EF4-FFF2-40B4-BE49-F238E27FC236}">
                <a16:creationId xmlns:a16="http://schemas.microsoft.com/office/drawing/2014/main" id="{82479311-F468-5772-F1BA-3D59CA6FFA3D}"/>
              </a:ext>
            </a:extLst>
          </p:cNvPr>
          <p:cNvSpPr>
            <a:spLocks noGrp="1"/>
          </p:cNvSpPr>
          <p:nvPr/>
        </p:nvSpPr>
        <p:spPr>
          <a:xfrm>
            <a:off x="915931" y="534910"/>
            <a:ext cx="2960464" cy="95655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3600" b="1">
                <a:solidFill>
                  <a:schemeClr val="tx1">
                    <a:lumMod val="75000"/>
                    <a:lumOff val="25000"/>
                  </a:schemeClr>
                </a:solidFill>
                <a:latin typeface="Arial"/>
                <a:cs typeface="Arial"/>
              </a:rPr>
              <a:t>Objectives</a:t>
            </a:r>
          </a:p>
        </p:txBody>
      </p:sp>
      <p:pic>
        <p:nvPicPr>
          <p:cNvPr id="7" name="Picture 6" descr="A red pen in a red box&#10;&#10;Description automatically generated">
            <a:extLst>
              <a:ext uri="{FF2B5EF4-FFF2-40B4-BE49-F238E27FC236}">
                <a16:creationId xmlns:a16="http://schemas.microsoft.com/office/drawing/2014/main" id="{B8A436E7-9DCD-1BCF-4C39-FFC46121D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9685" y="386699"/>
            <a:ext cx="2448267" cy="2448267"/>
          </a:xfrm>
          <a:prstGeom prst="rect">
            <a:avLst/>
          </a:prstGeom>
        </p:spPr>
      </p:pic>
    </p:spTree>
    <p:extLst>
      <p:ext uri="{BB962C8B-B14F-4D97-AF65-F5344CB8AC3E}">
        <p14:creationId xmlns:p14="http://schemas.microsoft.com/office/powerpoint/2010/main" val="3214512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D6884B3-1C24-8100-BF3B-6470345CAE65}"/>
              </a:ext>
            </a:extLst>
          </p:cNvPr>
          <p:cNvSpPr/>
          <p:nvPr/>
        </p:nvSpPr>
        <p:spPr>
          <a:xfrm>
            <a:off x="2278303" y="2306975"/>
            <a:ext cx="7291243" cy="1015663"/>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rgbClr val="FF0000"/>
                </a:solidFill>
                <a:latin typeface="Arial"/>
                <a:cs typeface="Arial"/>
              </a:rPr>
              <a:t>Carers rights</a:t>
            </a:r>
          </a:p>
        </p:txBody>
      </p:sp>
    </p:spTree>
    <p:extLst>
      <p:ext uri="{BB962C8B-B14F-4D97-AF65-F5344CB8AC3E}">
        <p14:creationId xmlns:p14="http://schemas.microsoft.com/office/powerpoint/2010/main" val="175664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370706" y="462608"/>
            <a:ext cx="5424069" cy="778140"/>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GB" sz="3600" dirty="0">
                <a:solidFill>
                  <a:schemeClr val="tx1">
                    <a:lumMod val="75000"/>
                    <a:lumOff val="25000"/>
                  </a:schemeClr>
                </a:solidFill>
                <a:latin typeface="Arial"/>
                <a:cs typeface="Arial"/>
              </a:rPr>
              <a:t>The Care Act</a:t>
            </a:r>
            <a:endParaRPr lang="en-GB" sz="3600" dirty="0">
              <a:solidFill>
                <a:schemeClr val="tx1">
                  <a:lumMod val="75000"/>
                  <a:lumOff val="25000"/>
                </a:schemeClr>
              </a:solidFill>
            </a:endParaRPr>
          </a:p>
        </p:txBody>
      </p:sp>
      <p:sp>
        <p:nvSpPr>
          <p:cNvPr id="2" name="Content Placeholder 2">
            <a:extLst>
              <a:ext uri="{FF2B5EF4-FFF2-40B4-BE49-F238E27FC236}">
                <a16:creationId xmlns:a16="http://schemas.microsoft.com/office/drawing/2014/main" id="{A2C7B46E-12A6-E6ED-9C70-8EB388D0B35F}"/>
              </a:ext>
            </a:extLst>
          </p:cNvPr>
          <p:cNvSpPr>
            <a:spLocks noGrp="1"/>
          </p:cNvSpPr>
          <p:nvPr/>
        </p:nvSpPr>
        <p:spPr>
          <a:xfrm>
            <a:off x="211402" y="1325368"/>
            <a:ext cx="11594155" cy="470234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sz="2000" dirty="0">
                <a:solidFill>
                  <a:schemeClr val="tx1">
                    <a:lumMod val="75000"/>
                    <a:lumOff val="25000"/>
                  </a:schemeClr>
                </a:solidFill>
                <a:latin typeface="Arial"/>
                <a:cs typeface="Arial"/>
              </a:rPr>
              <a:t>The </a:t>
            </a:r>
            <a:r>
              <a:rPr lang="en-GB" sz="2000" b="1" dirty="0">
                <a:solidFill>
                  <a:srgbClr val="FF0000"/>
                </a:solidFill>
                <a:latin typeface="Arial"/>
                <a:cs typeface="Arial"/>
              </a:rPr>
              <a:t>Care Act 2014 </a:t>
            </a:r>
            <a:r>
              <a:rPr lang="en-GB" sz="2000" dirty="0">
                <a:solidFill>
                  <a:schemeClr val="tx1">
                    <a:lumMod val="75000"/>
                    <a:lumOff val="25000"/>
                  </a:schemeClr>
                </a:solidFill>
                <a:latin typeface="Arial"/>
                <a:cs typeface="Arial"/>
              </a:rPr>
              <a:t>is</a:t>
            </a:r>
            <a:r>
              <a:rPr lang="en-GB" sz="2000" b="1" dirty="0">
                <a:solidFill>
                  <a:srgbClr val="FF0000"/>
                </a:solidFill>
                <a:latin typeface="Arial"/>
                <a:cs typeface="Arial"/>
              </a:rPr>
              <a:t> </a:t>
            </a:r>
            <a:r>
              <a:rPr lang="en-GB" sz="2000" dirty="0">
                <a:solidFill>
                  <a:schemeClr val="tx1">
                    <a:lumMod val="75000"/>
                    <a:lumOff val="25000"/>
                  </a:schemeClr>
                </a:solidFill>
                <a:latin typeface="Arial"/>
                <a:cs typeface="Arial"/>
              </a:rPr>
              <a:t>mainly for adults in need of care and support, and their adult carers.</a:t>
            </a:r>
          </a:p>
          <a:p>
            <a:endParaRPr lang="en-GB" sz="2000" dirty="0">
              <a:solidFill>
                <a:schemeClr val="tx1">
                  <a:lumMod val="75000"/>
                  <a:lumOff val="25000"/>
                </a:schemeClr>
              </a:solidFill>
              <a:latin typeface="Arial"/>
              <a:cs typeface="Arial"/>
            </a:endParaRPr>
          </a:p>
          <a:p>
            <a:r>
              <a:rPr lang="en-GB" sz="2000" dirty="0">
                <a:solidFill>
                  <a:schemeClr val="tx1">
                    <a:lumMod val="75000"/>
                    <a:lumOff val="25000"/>
                  </a:schemeClr>
                </a:solidFill>
                <a:latin typeface="Arial"/>
                <a:cs typeface="Arial"/>
              </a:rPr>
              <a:t>Under the Care Act, you are entitled to a </a:t>
            </a:r>
            <a:r>
              <a:rPr lang="en-GB" sz="2000" b="1" dirty="0">
                <a:solidFill>
                  <a:srgbClr val="FF0000"/>
                </a:solidFill>
                <a:latin typeface="Arial"/>
                <a:cs typeface="Arial"/>
              </a:rPr>
              <a:t>carer’s assessment </a:t>
            </a:r>
            <a:r>
              <a:rPr lang="en-GB" sz="2000" dirty="0">
                <a:solidFill>
                  <a:schemeClr val="tx1">
                    <a:lumMod val="75000"/>
                    <a:lumOff val="25000"/>
                  </a:schemeClr>
                </a:solidFill>
                <a:latin typeface="Arial"/>
                <a:cs typeface="Arial"/>
              </a:rPr>
              <a:t>where you appear to have needs for support. You will be entitled to this support if you meet the national eligibility criteria. </a:t>
            </a:r>
          </a:p>
          <a:p>
            <a:endParaRPr lang="en-GB" sz="2000" dirty="0">
              <a:solidFill>
                <a:schemeClr val="tx1">
                  <a:lumMod val="75000"/>
                  <a:lumOff val="25000"/>
                </a:schemeClr>
              </a:solidFill>
              <a:latin typeface="Arial"/>
              <a:cs typeface="Arial"/>
            </a:endParaRPr>
          </a:p>
          <a:p>
            <a:r>
              <a:rPr lang="en-GB" sz="2000" dirty="0">
                <a:solidFill>
                  <a:schemeClr val="tx1">
                    <a:lumMod val="75000"/>
                    <a:lumOff val="25000"/>
                  </a:schemeClr>
                </a:solidFill>
                <a:latin typeface="Arial"/>
                <a:cs typeface="Arial"/>
              </a:rPr>
              <a:t>The person you care for is entitled to a </a:t>
            </a:r>
            <a:r>
              <a:rPr lang="en-GB" sz="2000" b="1" dirty="0">
                <a:solidFill>
                  <a:srgbClr val="FF0000"/>
                </a:solidFill>
                <a:latin typeface="Arial"/>
                <a:cs typeface="Arial"/>
              </a:rPr>
              <a:t>‘needs assessment</a:t>
            </a:r>
            <a:r>
              <a:rPr lang="en-GB" sz="2000" dirty="0">
                <a:solidFill>
                  <a:srgbClr val="FF0000"/>
                </a:solidFill>
                <a:latin typeface="Arial"/>
                <a:cs typeface="Arial"/>
              </a:rPr>
              <a:t>'</a:t>
            </a:r>
            <a:r>
              <a:rPr lang="en-GB" sz="2000" dirty="0">
                <a:solidFill>
                  <a:schemeClr val="tx1">
                    <a:lumMod val="75000"/>
                    <a:lumOff val="25000"/>
                  </a:schemeClr>
                </a:solidFill>
                <a:latin typeface="Arial"/>
                <a:cs typeface="Arial"/>
              </a:rPr>
              <a:t> if they appear to have needs for care and support. </a:t>
            </a:r>
            <a:br>
              <a:rPr lang="en-GB" sz="2000" dirty="0">
                <a:solidFill>
                  <a:schemeClr val="tx1">
                    <a:lumMod val="75000"/>
                    <a:lumOff val="25000"/>
                  </a:schemeClr>
                </a:solidFill>
                <a:latin typeface="Arial"/>
                <a:cs typeface="Arial"/>
              </a:rPr>
            </a:br>
            <a:endParaRPr lang="en-GB" sz="2000" dirty="0">
              <a:solidFill>
                <a:schemeClr val="tx1">
                  <a:lumMod val="75000"/>
                  <a:lumOff val="25000"/>
                </a:schemeClr>
              </a:solidFill>
              <a:latin typeface="Arial"/>
              <a:cs typeface="Arial"/>
            </a:endParaRPr>
          </a:p>
          <a:p>
            <a:r>
              <a:rPr lang="en-GB" sz="2000" b="1" i="0" dirty="0">
                <a:solidFill>
                  <a:srgbClr val="FF0000"/>
                </a:solidFill>
                <a:effectLst/>
                <a:latin typeface="Arial"/>
                <a:ea typeface="Calibri"/>
                <a:cs typeface="Calibri"/>
              </a:rPr>
              <a:t>The wellbeing principles </a:t>
            </a:r>
            <a:r>
              <a:rPr lang="en-GB" sz="2000" b="0" i="0" dirty="0">
                <a:solidFill>
                  <a:schemeClr val="tx1">
                    <a:lumMod val="75000"/>
                    <a:lumOff val="25000"/>
                  </a:schemeClr>
                </a:solidFill>
                <a:effectLst/>
                <a:latin typeface="Arial"/>
                <a:ea typeface="Calibri"/>
                <a:cs typeface="Calibri"/>
              </a:rPr>
              <a:t>form part of the eligibility criteria. Local authorities must consider the impact of your role as a carer on your wellbeing consider the impact of a disabled person's needs on their wellbeing proactively.</a:t>
            </a:r>
          </a:p>
        </p:txBody>
      </p:sp>
    </p:spTree>
    <p:extLst>
      <p:ext uri="{BB962C8B-B14F-4D97-AF65-F5344CB8AC3E}">
        <p14:creationId xmlns:p14="http://schemas.microsoft.com/office/powerpoint/2010/main" val="1685265337"/>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D992F1F4-0044-9DD8-87C8-7637BD634C6E}"/>
              </a:ext>
            </a:extLst>
          </p:cNvPr>
          <p:cNvSpPr>
            <a:spLocks noGrp="1"/>
          </p:cNvSpPr>
          <p:nvPr/>
        </p:nvSpPr>
        <p:spPr>
          <a:xfrm>
            <a:off x="370706" y="462608"/>
            <a:ext cx="6160723" cy="778140"/>
          </a:xfrm>
          <a:prstGeom prst="rect">
            <a:avLst/>
          </a:prstGeom>
          <a:noFill/>
        </p:spPr>
        <p:txBody>
          <a:bodyPr vert="horz" lIns="91440" tIns="45720" rIns="91440" bIns="45720" rtlCol="0" anchor="t">
            <a:normAutofit/>
          </a:bodyPr>
          <a:lstStyle>
            <a:lvl1pPr algn="l" defTabSz="914400" rtl="0" eaLnBrk="1" latinLnBrk="0" hangingPunct="1">
              <a:spcBef>
                <a:spcPct val="0"/>
              </a:spcBef>
              <a:buNone/>
              <a:defRPr sz="4400" b="1" kern="1200">
                <a:solidFill>
                  <a:srgbClr val="414142"/>
                </a:solidFill>
                <a:latin typeface="Arial" panose="020B0604020202020204" pitchFamily="34" charset="0"/>
                <a:ea typeface="+mj-ea"/>
                <a:cs typeface="Arial" panose="020B0604020202020204" pitchFamily="34" charset="0"/>
              </a:defRPr>
            </a:lvl1pPr>
          </a:lstStyle>
          <a:p>
            <a:r>
              <a:rPr lang="en-GB" sz="3600" dirty="0">
                <a:solidFill>
                  <a:schemeClr val="tx1">
                    <a:lumMod val="75000"/>
                    <a:lumOff val="25000"/>
                  </a:schemeClr>
                </a:solidFill>
                <a:latin typeface="Arial"/>
                <a:cs typeface="Arial"/>
              </a:rPr>
              <a:t>Arranging an assessment</a:t>
            </a:r>
            <a:endParaRPr lang="en-GB" sz="3600" dirty="0">
              <a:solidFill>
                <a:schemeClr val="tx1">
                  <a:lumMod val="75000"/>
                  <a:lumOff val="25000"/>
                </a:schemeClr>
              </a:solidFill>
            </a:endParaRPr>
          </a:p>
        </p:txBody>
      </p:sp>
      <p:sp>
        <p:nvSpPr>
          <p:cNvPr id="2" name="Content Placeholder 2">
            <a:extLst>
              <a:ext uri="{FF2B5EF4-FFF2-40B4-BE49-F238E27FC236}">
                <a16:creationId xmlns:a16="http://schemas.microsoft.com/office/drawing/2014/main" id="{A2C7B46E-12A6-E6ED-9C70-8EB388D0B35F}"/>
              </a:ext>
            </a:extLst>
          </p:cNvPr>
          <p:cNvSpPr>
            <a:spLocks noGrp="1"/>
          </p:cNvSpPr>
          <p:nvPr/>
        </p:nvSpPr>
        <p:spPr>
          <a:xfrm>
            <a:off x="211402" y="975931"/>
            <a:ext cx="9028291" cy="5013662"/>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10000"/>
              </a:lnSpc>
              <a:buNone/>
            </a:pPr>
            <a:endParaRPr lang="en-GB" sz="2000" dirty="0">
              <a:solidFill>
                <a:schemeClr val="tx1">
                  <a:lumMod val="75000"/>
                  <a:lumOff val="25000"/>
                </a:schemeClr>
              </a:solidFill>
              <a:latin typeface="Arial"/>
              <a:ea typeface="Calibri"/>
              <a:cs typeface="Calibri"/>
            </a:endParaRPr>
          </a:p>
          <a:p>
            <a:pPr>
              <a:lnSpc>
                <a:spcPct val="110000"/>
              </a:lnSpc>
            </a:pPr>
            <a:r>
              <a:rPr lang="en-GB" sz="2000" dirty="0">
                <a:solidFill>
                  <a:srgbClr val="FF0000"/>
                </a:solidFill>
                <a:latin typeface="Arial"/>
                <a:cs typeface="Calibri"/>
              </a:rPr>
              <a:t>Contact </a:t>
            </a:r>
            <a:r>
              <a:rPr lang="en-GB" sz="2000" b="1" i="0" dirty="0">
                <a:solidFill>
                  <a:srgbClr val="FF0000"/>
                </a:solidFill>
                <a:effectLst/>
                <a:latin typeface="Arial"/>
                <a:cs typeface="Calibri"/>
              </a:rPr>
              <a:t>the local council social services department</a:t>
            </a:r>
            <a:r>
              <a:rPr lang="en-GB" sz="2000" b="0" i="0" dirty="0">
                <a:solidFill>
                  <a:srgbClr val="FF0000"/>
                </a:solidFill>
                <a:effectLst/>
                <a:latin typeface="Arial"/>
                <a:cs typeface="Calibri"/>
              </a:rPr>
              <a:t> </a:t>
            </a:r>
            <a:r>
              <a:rPr lang="en-GB" sz="2000" b="0" i="0" dirty="0">
                <a:solidFill>
                  <a:schemeClr val="tx1">
                    <a:lumMod val="75000"/>
                    <a:lumOff val="25000"/>
                  </a:schemeClr>
                </a:solidFill>
                <a:effectLst/>
                <a:latin typeface="Arial"/>
                <a:cs typeface="Calibri"/>
              </a:rPr>
              <a:t>of the person you look after by phone, in writing or on-line.</a:t>
            </a:r>
            <a:r>
              <a:rPr lang="en-GB" sz="2000" dirty="0">
                <a:solidFill>
                  <a:schemeClr val="tx1">
                    <a:lumMod val="75000"/>
                    <a:lumOff val="25000"/>
                  </a:schemeClr>
                </a:solidFill>
                <a:latin typeface="Arial"/>
                <a:cs typeface="Calibri"/>
              </a:rPr>
              <a:t> </a:t>
            </a:r>
          </a:p>
          <a:p>
            <a:pPr>
              <a:lnSpc>
                <a:spcPct val="110000"/>
              </a:lnSpc>
            </a:pPr>
            <a:r>
              <a:rPr lang="en-GB" sz="2000" b="0" i="0" dirty="0">
                <a:solidFill>
                  <a:schemeClr val="tx1">
                    <a:lumMod val="75000"/>
                    <a:lumOff val="25000"/>
                  </a:schemeClr>
                </a:solidFill>
                <a:effectLst/>
                <a:latin typeface="Arial"/>
                <a:cs typeface="Calibri"/>
              </a:rPr>
              <a:t>The assessment will last at least an hour. </a:t>
            </a:r>
            <a:endParaRPr lang="en-GB" sz="2000" dirty="0">
              <a:solidFill>
                <a:schemeClr val="tx1">
                  <a:lumMod val="75000"/>
                  <a:lumOff val="25000"/>
                </a:schemeClr>
              </a:solidFill>
              <a:latin typeface="Arial"/>
              <a:cs typeface="Calibri"/>
            </a:endParaRPr>
          </a:p>
          <a:p>
            <a:pPr>
              <a:lnSpc>
                <a:spcPct val="110000"/>
              </a:lnSpc>
            </a:pPr>
            <a:r>
              <a:rPr lang="en-GB" sz="2000" b="0" i="0" dirty="0">
                <a:solidFill>
                  <a:schemeClr val="tx1">
                    <a:lumMod val="75000"/>
                    <a:lumOff val="25000"/>
                  </a:schemeClr>
                </a:solidFill>
                <a:effectLst/>
                <a:latin typeface="Arial"/>
                <a:cs typeface="Calibri"/>
              </a:rPr>
              <a:t>You can ask to have someone with you such as the person you care for, a friend or relative.</a:t>
            </a:r>
            <a:endParaRPr lang="en-GB" sz="2000" b="1" i="0" dirty="0">
              <a:solidFill>
                <a:schemeClr val="tx1">
                  <a:lumMod val="75000"/>
                  <a:lumOff val="25000"/>
                </a:schemeClr>
              </a:solidFill>
              <a:effectLst/>
              <a:latin typeface="Arial"/>
              <a:cs typeface="Calibri"/>
            </a:endParaRPr>
          </a:p>
          <a:p>
            <a:pPr marL="0" indent="0">
              <a:lnSpc>
                <a:spcPct val="110000"/>
              </a:lnSpc>
              <a:buNone/>
            </a:pPr>
            <a:endParaRPr lang="en-GB" sz="2000" b="1" dirty="0">
              <a:solidFill>
                <a:srgbClr val="FF0000"/>
              </a:solidFill>
              <a:latin typeface="Arial"/>
              <a:cs typeface="Calibri"/>
            </a:endParaRPr>
          </a:p>
          <a:p>
            <a:pPr marL="0" indent="0">
              <a:lnSpc>
                <a:spcPct val="110000"/>
              </a:lnSpc>
              <a:buNone/>
            </a:pPr>
            <a:r>
              <a:rPr lang="en-GB" sz="2000" b="1" dirty="0">
                <a:solidFill>
                  <a:srgbClr val="FF0000"/>
                </a:solidFill>
                <a:latin typeface="Arial"/>
                <a:cs typeface="Calibri"/>
              </a:rPr>
              <a:t>Tips to help you prepare:</a:t>
            </a:r>
            <a:endParaRPr lang="en-GB" sz="2000" b="1" i="0" dirty="0">
              <a:solidFill>
                <a:srgbClr val="FF0000"/>
              </a:solidFill>
              <a:effectLst/>
              <a:latin typeface="Arial"/>
              <a:cs typeface="Calibri"/>
            </a:endParaRPr>
          </a:p>
          <a:p>
            <a:pPr lvl="1">
              <a:lnSpc>
                <a:spcPct val="110000"/>
              </a:lnSpc>
              <a:buFont typeface="Courier New" panose="02070309020205020404" pitchFamily="49" charset="0"/>
              <a:buChar char="o"/>
            </a:pPr>
            <a:r>
              <a:rPr lang="en-GB" sz="2000" b="0" i="0" dirty="0">
                <a:solidFill>
                  <a:schemeClr val="tx1">
                    <a:lumMod val="75000"/>
                    <a:lumOff val="25000"/>
                  </a:schemeClr>
                </a:solidFill>
                <a:effectLst/>
                <a:latin typeface="Arial"/>
                <a:cs typeface="Calibri"/>
              </a:rPr>
              <a:t>Make a list of the different ways you are providing support (e.g., offering emotional support, managing finances).</a:t>
            </a:r>
          </a:p>
          <a:p>
            <a:pPr lvl="1">
              <a:lnSpc>
                <a:spcPct val="110000"/>
              </a:lnSpc>
              <a:buFont typeface="Courier New" panose="02070309020205020404" pitchFamily="49" charset="0"/>
              <a:buChar char="o"/>
            </a:pPr>
            <a:r>
              <a:rPr lang="en-GB" sz="2000" b="0" i="0" dirty="0">
                <a:solidFill>
                  <a:schemeClr val="tx1">
                    <a:lumMod val="75000"/>
                    <a:lumOff val="25000"/>
                  </a:schemeClr>
                </a:solidFill>
                <a:effectLst/>
                <a:latin typeface="Arial"/>
                <a:cs typeface="Calibri"/>
              </a:rPr>
              <a:t>Consider how caring affects your life</a:t>
            </a:r>
          </a:p>
          <a:p>
            <a:pPr lvl="1">
              <a:lnSpc>
                <a:spcPct val="110000"/>
              </a:lnSpc>
              <a:buFont typeface="Courier New" panose="02070309020205020404" pitchFamily="49" charset="0"/>
              <a:buChar char="o"/>
            </a:pPr>
            <a:r>
              <a:rPr lang="en-GB" sz="2000" b="0" i="0" dirty="0">
                <a:solidFill>
                  <a:schemeClr val="tx1">
                    <a:lumMod val="75000"/>
                    <a:lumOff val="25000"/>
                  </a:schemeClr>
                </a:solidFill>
                <a:effectLst/>
                <a:latin typeface="Arial"/>
                <a:cs typeface="Calibri"/>
              </a:rPr>
              <a:t>If the person you care for will be present at the assessment, will you be able to speak freely about any difficulties you have? </a:t>
            </a:r>
          </a:p>
          <a:p>
            <a:endParaRPr lang="en-GB" sz="2000" b="0" i="0" dirty="0">
              <a:solidFill>
                <a:schemeClr val="tx1">
                  <a:lumMod val="75000"/>
                  <a:lumOff val="25000"/>
                </a:schemeClr>
              </a:solidFill>
              <a:effectLst/>
              <a:latin typeface="Arial"/>
              <a:cs typeface="Calibri"/>
            </a:endParaRPr>
          </a:p>
          <a:p>
            <a:pPr marL="0" indent="0">
              <a:buNone/>
            </a:pPr>
            <a:endParaRPr lang="en-GB" sz="800" dirty="0">
              <a:solidFill>
                <a:schemeClr val="tx1">
                  <a:lumMod val="75000"/>
                  <a:lumOff val="25000"/>
                </a:schemeClr>
              </a:solidFill>
              <a:latin typeface="Arial"/>
              <a:cs typeface="Arial"/>
            </a:endParaRPr>
          </a:p>
        </p:txBody>
      </p:sp>
      <p:pic>
        <p:nvPicPr>
          <p:cNvPr id="9" name="Picture 8">
            <a:extLst>
              <a:ext uri="{FF2B5EF4-FFF2-40B4-BE49-F238E27FC236}">
                <a16:creationId xmlns:a16="http://schemas.microsoft.com/office/drawing/2014/main" id="{6476700E-A8BB-149B-C2FF-8820A9F91A06}"/>
              </a:ext>
            </a:extLst>
          </p:cNvPr>
          <p:cNvPicPr>
            <a:picLocks noChangeAspect="1"/>
          </p:cNvPicPr>
          <p:nvPr/>
        </p:nvPicPr>
        <p:blipFill>
          <a:blip r:embed="rId5"/>
          <a:stretch>
            <a:fillRect/>
          </a:stretch>
        </p:blipFill>
        <p:spPr>
          <a:xfrm>
            <a:off x="9318996" y="1557414"/>
            <a:ext cx="2518994" cy="3576665"/>
          </a:xfrm>
          <a:prstGeom prst="rect">
            <a:avLst/>
          </a:prstGeom>
          <a:ln>
            <a:solidFill>
              <a:schemeClr val="tx1"/>
            </a:solidFill>
          </a:ln>
        </p:spPr>
      </p:pic>
    </p:spTree>
    <p:extLst>
      <p:ext uri="{BB962C8B-B14F-4D97-AF65-F5344CB8AC3E}">
        <p14:creationId xmlns:p14="http://schemas.microsoft.com/office/powerpoint/2010/main" val="3492873090"/>
      </p:ext>
    </p:extLst>
  </p:cSld>
  <p:clrMapOvr>
    <a:masterClrMapping/>
  </p:clrMapOvr>
  <mc:AlternateContent xmlns:mc="http://schemas.openxmlformats.org/markup-compatibility/2006" xmlns:p14="http://schemas.microsoft.com/office/powerpoint/2010/main">
    <mc:Choice Requires="p14">
      <p:transition p14:dur="10">
        <p:wipe/>
      </p:transition>
    </mc:Choice>
    <mc:Fallback xmlns="">
      <p:transition>
        <p:wip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D5DC204-A4CD-3081-4345-046FAB9A37C7}"/>
              </a:ext>
            </a:extLst>
          </p:cNvPr>
          <p:cNvSpPr txBox="1"/>
          <p:nvPr/>
        </p:nvSpPr>
        <p:spPr>
          <a:xfrm>
            <a:off x="718128" y="1393977"/>
            <a:ext cx="10710606" cy="48844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gn="l">
              <a:lnSpc>
                <a:spcPct val="120000"/>
              </a:lnSpc>
              <a:spcBef>
                <a:spcPts val="600"/>
              </a:spcBef>
              <a:spcAft>
                <a:spcPts val="600"/>
              </a:spcAft>
              <a:buFont typeface="Arial" panose="020B0604020202020204" pitchFamily="34" charset="0"/>
              <a:buChar char="•"/>
            </a:pPr>
            <a:r>
              <a:rPr lang="en-GB" sz="2400" b="1" dirty="0">
                <a:solidFill>
                  <a:srgbClr val="FF0000"/>
                </a:solidFill>
                <a:latin typeface="Arial" panose="020B0604020202020204" pitchFamily="34" charset="0"/>
                <a:cs typeface="Arial" panose="020B0604020202020204" pitchFamily="34" charset="0"/>
              </a:rPr>
              <a:t>Nine</a:t>
            </a:r>
            <a:r>
              <a:rPr lang="en-GB" sz="2400" dirty="0">
                <a:solidFill>
                  <a:schemeClr val="tx1">
                    <a:lumMod val="85000"/>
                    <a:lumOff val="15000"/>
                  </a:schemeClr>
                </a:solidFill>
                <a:latin typeface="Arial" panose="020B0604020202020204" pitchFamily="34" charset="0"/>
                <a:cs typeface="Arial" panose="020B0604020202020204" pitchFamily="34" charset="0"/>
              </a:rPr>
              <a:t> protected characteristics in the Equality Act 2010 </a:t>
            </a:r>
          </a:p>
          <a:p>
            <a:pPr marL="342900" indent="-342900" algn="l">
              <a:lnSpc>
                <a:spcPct val="120000"/>
              </a:lnSpc>
              <a:spcBef>
                <a:spcPts val="600"/>
              </a:spcBef>
              <a:spcAft>
                <a:spcPts val="600"/>
              </a:spcAft>
              <a:buFont typeface="Arial" panose="020B0604020202020204" pitchFamily="34" charset="0"/>
              <a:buChar char="•"/>
            </a:pPr>
            <a:r>
              <a:rPr lang="en-GB" sz="2400" dirty="0">
                <a:solidFill>
                  <a:schemeClr val="tx1">
                    <a:lumMod val="85000"/>
                    <a:lumOff val="15000"/>
                  </a:schemeClr>
                </a:solidFill>
                <a:latin typeface="Arial" panose="020B0604020202020204" pitchFamily="34" charset="0"/>
                <a:cs typeface="Arial" panose="020B0604020202020204" pitchFamily="34" charset="0"/>
              </a:rPr>
              <a:t>Associative discrimination with any protected characteristic (s. 13, Equality Act 2010)</a:t>
            </a:r>
          </a:p>
          <a:p>
            <a:pPr lvl="1" algn="l">
              <a:lnSpc>
                <a:spcPct val="120000"/>
              </a:lnSpc>
              <a:spcBef>
                <a:spcPts val="600"/>
              </a:spcBef>
              <a:spcAft>
                <a:spcPts val="600"/>
              </a:spcAft>
              <a:buFont typeface="Courier New" panose="02070309020205020404" pitchFamily="49" charset="0"/>
              <a:buChar char="o"/>
            </a:pPr>
            <a:r>
              <a:rPr lang="en-US" sz="2000" i="1" dirty="0">
                <a:solidFill>
                  <a:schemeClr val="tx1">
                    <a:lumMod val="85000"/>
                    <a:lumOff val="15000"/>
                  </a:schemeClr>
                </a:solidFill>
                <a:latin typeface="Arial" panose="020B0604020202020204" pitchFamily="34" charset="0"/>
                <a:cs typeface="Arial" panose="020B0604020202020204" pitchFamily="34" charset="0"/>
              </a:rPr>
              <a:t> Person (A) discriminates against another (B) if, because of a protected characteristic, A treats B less </a:t>
            </a:r>
            <a:r>
              <a:rPr lang="en-US" sz="2000" i="1" dirty="0" err="1">
                <a:solidFill>
                  <a:schemeClr val="tx1">
                    <a:lumMod val="85000"/>
                    <a:lumOff val="15000"/>
                  </a:schemeClr>
                </a:solidFill>
                <a:latin typeface="Arial" panose="020B0604020202020204" pitchFamily="34" charset="0"/>
                <a:cs typeface="Arial" panose="020B0604020202020204" pitchFamily="34" charset="0"/>
              </a:rPr>
              <a:t>favourably</a:t>
            </a:r>
            <a:r>
              <a:rPr lang="en-US" sz="2000" i="1" dirty="0">
                <a:solidFill>
                  <a:schemeClr val="tx1">
                    <a:lumMod val="85000"/>
                    <a:lumOff val="15000"/>
                  </a:schemeClr>
                </a:solidFill>
                <a:latin typeface="Arial" panose="020B0604020202020204" pitchFamily="34" charset="0"/>
                <a:cs typeface="Arial" panose="020B0604020202020204" pitchFamily="34" charset="0"/>
              </a:rPr>
              <a:t> than A treats or would treat others. </a:t>
            </a:r>
            <a:endParaRPr lang="en-GB" sz="2000" i="1" dirty="0">
              <a:solidFill>
                <a:schemeClr val="tx1">
                  <a:lumMod val="85000"/>
                  <a:lumOff val="15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lumMod val="85000"/>
                    <a:lumOff val="15000"/>
                  </a:schemeClr>
                </a:solidFill>
                <a:latin typeface="Arial"/>
                <a:cs typeface="Segoe UI"/>
              </a:rPr>
              <a:t>The Equality Act </a:t>
            </a:r>
            <a:r>
              <a:rPr lang="en-GB" sz="2400" dirty="0">
                <a:solidFill>
                  <a:srgbClr val="FF0000"/>
                </a:solidFill>
                <a:latin typeface="Arial"/>
                <a:cs typeface="Segoe UI"/>
              </a:rPr>
              <a:t>protects carers from direct discrimination or harassment </a:t>
            </a:r>
            <a:r>
              <a:rPr lang="en-GB" sz="2400" dirty="0">
                <a:solidFill>
                  <a:schemeClr val="tx1">
                    <a:lumMod val="85000"/>
                    <a:lumOff val="15000"/>
                  </a:schemeClr>
                </a:solidFill>
                <a:latin typeface="Arial"/>
                <a:cs typeface="Segoe UI"/>
              </a:rPr>
              <a:t>because of their caring responsibilities:</a:t>
            </a:r>
            <a:r>
              <a:rPr lang="en-US" sz="2400" dirty="0">
                <a:solidFill>
                  <a:schemeClr val="tx1">
                    <a:lumMod val="85000"/>
                    <a:lumOff val="15000"/>
                  </a:schemeClr>
                </a:solidFill>
                <a:latin typeface="Arial"/>
                <a:cs typeface="Segoe UI"/>
              </a:rPr>
              <a:t>​</a:t>
            </a:r>
            <a:br>
              <a:rPr lang="en-US" sz="2000" dirty="0">
                <a:solidFill>
                  <a:schemeClr val="tx1">
                    <a:lumMod val="85000"/>
                    <a:lumOff val="15000"/>
                  </a:schemeClr>
                </a:solidFill>
                <a:latin typeface="Arial"/>
                <a:cs typeface="Segoe UI"/>
              </a:rPr>
            </a:br>
            <a:r>
              <a:rPr lang="en-US" sz="2000" dirty="0">
                <a:solidFill>
                  <a:schemeClr val="tx1">
                    <a:lumMod val="85000"/>
                    <a:lumOff val="15000"/>
                  </a:schemeClr>
                </a:solidFill>
                <a:latin typeface="Arial"/>
                <a:cs typeface="Segoe UI"/>
              </a:rPr>
              <a:t>​</a:t>
            </a:r>
          </a:p>
          <a:p>
            <a:pPr lvl="2" indent="-457200">
              <a:buFont typeface="Courier New" panose="02070309020205020404" pitchFamily="49" charset="0"/>
              <a:buChar char="o"/>
            </a:pPr>
            <a:r>
              <a:rPr lang="en-GB" sz="2000" dirty="0">
                <a:solidFill>
                  <a:schemeClr val="tx1">
                    <a:lumMod val="85000"/>
                    <a:lumOff val="15000"/>
                  </a:schemeClr>
                </a:solidFill>
                <a:latin typeface="Arial"/>
                <a:cs typeface="Arial"/>
              </a:rPr>
              <a:t>Carers should </a:t>
            </a:r>
            <a:r>
              <a:rPr lang="en-GB" sz="2000" b="1" dirty="0">
                <a:solidFill>
                  <a:srgbClr val="FF0000"/>
                </a:solidFill>
                <a:latin typeface="Arial"/>
                <a:cs typeface="Arial"/>
              </a:rPr>
              <a:t>NOT</a:t>
            </a:r>
            <a:r>
              <a:rPr lang="en-GB" sz="2000" dirty="0">
                <a:solidFill>
                  <a:schemeClr val="tx1">
                    <a:lumMod val="85000"/>
                    <a:lumOff val="15000"/>
                  </a:schemeClr>
                </a:solidFill>
                <a:latin typeface="Arial"/>
                <a:cs typeface="Arial"/>
              </a:rPr>
              <a:t> be treated unfairly or subjected to harassment</a:t>
            </a:r>
            <a:r>
              <a:rPr lang="en-US" sz="2000" dirty="0">
                <a:solidFill>
                  <a:schemeClr val="tx1">
                    <a:lumMod val="85000"/>
                    <a:lumOff val="15000"/>
                  </a:schemeClr>
                </a:solidFill>
                <a:latin typeface="Arial"/>
                <a:cs typeface="Arial"/>
              </a:rPr>
              <a:t>​</a:t>
            </a:r>
            <a:br>
              <a:rPr lang="en-US" sz="2000" dirty="0">
                <a:solidFill>
                  <a:schemeClr val="tx1">
                    <a:lumMod val="85000"/>
                    <a:lumOff val="15000"/>
                  </a:schemeClr>
                </a:solidFill>
                <a:latin typeface="Arial"/>
                <a:cs typeface="Arial"/>
              </a:rPr>
            </a:br>
            <a:r>
              <a:rPr lang="en-US" sz="2000" dirty="0">
                <a:solidFill>
                  <a:schemeClr val="tx1">
                    <a:lumMod val="85000"/>
                    <a:lumOff val="15000"/>
                  </a:schemeClr>
                </a:solidFill>
                <a:latin typeface="Arial"/>
                <a:cs typeface="Arial"/>
              </a:rPr>
              <a:t>​</a:t>
            </a:r>
          </a:p>
          <a:p>
            <a:pPr lvl="2" indent="-457200">
              <a:buFont typeface="Courier New" panose="02070309020205020404" pitchFamily="49" charset="0"/>
              <a:buChar char="o"/>
            </a:pPr>
            <a:r>
              <a:rPr lang="en-GB" sz="2000" dirty="0">
                <a:solidFill>
                  <a:schemeClr val="tx1">
                    <a:lumMod val="85000"/>
                    <a:lumOff val="15000"/>
                  </a:schemeClr>
                </a:solidFill>
                <a:latin typeface="Arial"/>
                <a:cs typeface="Arial"/>
              </a:rPr>
              <a:t>Carers </a:t>
            </a:r>
            <a:r>
              <a:rPr lang="en-GB" sz="2000" b="1" dirty="0">
                <a:solidFill>
                  <a:srgbClr val="FF0000"/>
                </a:solidFill>
                <a:latin typeface="Arial"/>
                <a:cs typeface="Arial"/>
              </a:rPr>
              <a:t>SHOULD</a:t>
            </a:r>
            <a:r>
              <a:rPr lang="en-GB" sz="2000" dirty="0">
                <a:solidFill>
                  <a:schemeClr val="tx1">
                    <a:lumMod val="85000"/>
                    <a:lumOff val="15000"/>
                  </a:schemeClr>
                </a:solidFill>
                <a:latin typeface="Arial"/>
                <a:cs typeface="Arial"/>
              </a:rPr>
              <a:t> have fair treatment</a:t>
            </a:r>
            <a:br>
              <a:rPr lang="en-US" sz="2400" dirty="0">
                <a:latin typeface="Arial"/>
                <a:cs typeface="Arial"/>
              </a:rPr>
            </a:br>
            <a:endParaRPr lang="en-US" sz="2400" dirty="0">
              <a:cs typeface="Segoe UI"/>
            </a:endParaRPr>
          </a:p>
        </p:txBody>
      </p:sp>
      <p:sp>
        <p:nvSpPr>
          <p:cNvPr id="3" name="TextBox 2">
            <a:extLst>
              <a:ext uri="{FF2B5EF4-FFF2-40B4-BE49-F238E27FC236}">
                <a16:creationId xmlns:a16="http://schemas.microsoft.com/office/drawing/2014/main" id="{1C5E8717-7BB9-ED2D-C960-EE5846C6A4C2}"/>
              </a:ext>
            </a:extLst>
          </p:cNvPr>
          <p:cNvSpPr txBox="1"/>
          <p:nvPr/>
        </p:nvSpPr>
        <p:spPr>
          <a:xfrm>
            <a:off x="729674" y="487218"/>
            <a:ext cx="72112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b="1" dirty="0">
                <a:solidFill>
                  <a:srgbClr val="404040"/>
                </a:solidFill>
                <a:latin typeface="Arial"/>
                <a:cs typeface="Calibri"/>
              </a:rPr>
              <a:t>Protection from discrimination</a:t>
            </a:r>
            <a:endParaRPr lang="en-US" sz="3600" dirty="0">
              <a:latin typeface="Arial"/>
            </a:endParaRPr>
          </a:p>
        </p:txBody>
      </p:sp>
    </p:spTree>
    <p:extLst>
      <p:ext uri="{BB962C8B-B14F-4D97-AF65-F5344CB8AC3E}">
        <p14:creationId xmlns:p14="http://schemas.microsoft.com/office/powerpoint/2010/main" val="3318991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46ED-6367-2058-3ED1-4D2ABA110A90}"/>
              </a:ext>
            </a:extLst>
          </p:cNvPr>
          <p:cNvSpPr>
            <a:spLocks noGrp="1"/>
          </p:cNvSpPr>
          <p:nvPr>
            <p:ph type="ctrTitle"/>
          </p:nvPr>
        </p:nvSpPr>
        <p:spPr>
          <a:xfrm>
            <a:off x="739990" y="848940"/>
            <a:ext cx="9144000" cy="489336"/>
          </a:xfrm>
        </p:spPr>
        <p:txBody>
          <a:bodyPr>
            <a:noAutofit/>
          </a:bodyPr>
          <a:lstStyle/>
          <a:p>
            <a:pPr algn="l"/>
            <a:r>
              <a:rPr lang="en-GB" sz="3600" b="1" dirty="0">
                <a:solidFill>
                  <a:schemeClr val="tx1">
                    <a:lumMod val="75000"/>
                    <a:lumOff val="25000"/>
                  </a:schemeClr>
                </a:solidFill>
                <a:latin typeface="Arial" panose="020B0604020202020204" pitchFamily="34" charset="0"/>
                <a:cs typeface="Arial" panose="020B0604020202020204" pitchFamily="34" charset="0"/>
              </a:rPr>
              <a:t>Experience of carers</a:t>
            </a:r>
          </a:p>
        </p:txBody>
      </p:sp>
      <p:sp>
        <p:nvSpPr>
          <p:cNvPr id="4" name="Rectangle 3">
            <a:extLst>
              <a:ext uri="{FF2B5EF4-FFF2-40B4-BE49-F238E27FC236}">
                <a16:creationId xmlns:a16="http://schemas.microsoft.com/office/drawing/2014/main" id="{C4005517-863C-83D0-41AF-0524525F5F28}"/>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C280E901-B6B8-C541-7773-FC29A5665B54}"/>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EE1BE5C7-4FF5-36CB-7400-CAEC36E4584D}"/>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7" name="Rectangle 6">
            <a:extLst>
              <a:ext uri="{FF2B5EF4-FFF2-40B4-BE49-F238E27FC236}">
                <a16:creationId xmlns:a16="http://schemas.microsoft.com/office/drawing/2014/main" id="{E15FF9C6-1F03-E885-55DC-3A6FE12240C0}"/>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663AFDC-1385-6159-3F77-9183C34B231D}"/>
              </a:ext>
            </a:extLst>
          </p:cNvPr>
          <p:cNvSpPr>
            <a:spLocks noGrp="1"/>
          </p:cNvSpPr>
          <p:nvPr>
            <p:ph type="subTitle" idx="1"/>
          </p:nvPr>
        </p:nvSpPr>
        <p:spPr>
          <a:xfrm>
            <a:off x="739990" y="1657017"/>
            <a:ext cx="10785699" cy="4760174"/>
          </a:xfrm>
        </p:spPr>
        <p:txBody>
          <a:bodyPr>
            <a:noAutofit/>
          </a:bodyPr>
          <a:lstStyle/>
          <a:p>
            <a:pPr marL="0" indent="0" algn="l">
              <a:lnSpc>
                <a:spcPct val="120000"/>
              </a:lnSpc>
              <a:spcBef>
                <a:spcPts val="600"/>
              </a:spcBef>
              <a:spcAft>
                <a:spcPts val="600"/>
              </a:spcAft>
              <a:buNone/>
            </a:pPr>
            <a:r>
              <a:rPr lang="en-GB" sz="2500" dirty="0">
                <a:latin typeface="Arial" panose="020B0604020202020204" pitchFamily="34" charset="0"/>
                <a:cs typeface="Arial" panose="020B0604020202020204" pitchFamily="34" charset="0"/>
              </a:rPr>
              <a:t>Our State of Caring research found that carers</a:t>
            </a:r>
            <a:r>
              <a:rPr lang="en-GB" sz="2500" b="1" dirty="0">
                <a:latin typeface="Arial" panose="020B0604020202020204" pitchFamily="34" charset="0"/>
                <a:cs typeface="Arial" panose="020B0604020202020204" pitchFamily="34" charset="0"/>
              </a:rPr>
              <a:t> </a:t>
            </a:r>
            <a:br>
              <a:rPr lang="en-GB" sz="2500" b="1" dirty="0">
                <a:latin typeface="Arial" panose="020B0604020202020204" pitchFamily="34" charset="0"/>
                <a:cs typeface="Arial" panose="020B0604020202020204" pitchFamily="34" charset="0"/>
              </a:rPr>
            </a:br>
            <a:r>
              <a:rPr lang="en-GB" sz="2500" b="1" dirty="0">
                <a:solidFill>
                  <a:srgbClr val="ED1C24"/>
                </a:solidFill>
                <a:latin typeface="Arial" panose="020B0604020202020204" pitchFamily="34" charset="0"/>
                <a:cs typeface="Arial" panose="020B0604020202020204" pitchFamily="34" charset="0"/>
              </a:rPr>
              <a:t>experienced unfair or unfavourable treatment </a:t>
            </a:r>
            <a:br>
              <a:rPr lang="en-GB" sz="2500" b="1" dirty="0">
                <a:solidFill>
                  <a:srgbClr val="ED1C24"/>
                </a:solidFill>
                <a:latin typeface="Arial" panose="020B0604020202020204" pitchFamily="34" charset="0"/>
                <a:cs typeface="Arial" panose="020B0604020202020204" pitchFamily="34" charset="0"/>
              </a:rPr>
            </a:br>
            <a:r>
              <a:rPr lang="en-GB" sz="2500" dirty="0">
                <a:latin typeface="Arial" panose="020B0604020202020204" pitchFamily="34" charset="0"/>
                <a:cs typeface="Arial" panose="020B0604020202020204" pitchFamily="34" charset="0"/>
              </a:rPr>
              <a:t>in employment and when accessing goods/services.  </a:t>
            </a:r>
            <a:endParaRPr lang="en-GB" sz="1000" dirty="0">
              <a:latin typeface="Arial" panose="020B0604020202020204" pitchFamily="34" charset="0"/>
              <a:cs typeface="Arial" panose="020B0604020202020204" pitchFamily="34" charset="0"/>
            </a:endParaRPr>
          </a:p>
          <a:p>
            <a:pPr marL="342900" indent="-342900" algn="l">
              <a:lnSpc>
                <a:spcPct val="120000"/>
              </a:lnSpc>
              <a:spcBef>
                <a:spcPts val="600"/>
              </a:spcBef>
              <a:spcAft>
                <a:spcPts val="600"/>
              </a:spcAft>
              <a:buFont typeface="Arial" panose="020B0604020202020204" pitchFamily="34" charset="0"/>
              <a:buChar char="•"/>
            </a:pPr>
            <a:r>
              <a:rPr lang="en-GB" sz="2400" dirty="0">
                <a:latin typeface="Arial" panose="020B0604020202020204" pitchFamily="34" charset="0"/>
                <a:cs typeface="Arial" panose="020B0604020202020204" pitchFamily="34" charset="0"/>
              </a:rPr>
              <a:t>A fifth of carers (19%) said they had been treated unfairly or unfavourably by the general public.</a:t>
            </a:r>
          </a:p>
          <a:p>
            <a:pPr marL="342900" indent="-342900" algn="l">
              <a:lnSpc>
                <a:spcPct val="120000"/>
              </a:lnSpc>
              <a:spcBef>
                <a:spcPts val="600"/>
              </a:spcBef>
              <a:spcAft>
                <a:spcPts val="600"/>
              </a:spcAft>
              <a:buFont typeface="Arial" panose="020B0604020202020204" pitchFamily="34" charset="0"/>
              <a:buChar char="•"/>
            </a:pPr>
            <a:r>
              <a:rPr lang="en-GB" dirty="0">
                <a:latin typeface="Arial" panose="020B0604020202020204" pitchFamily="34" charset="0"/>
                <a:cs typeface="Arial" panose="020B0604020202020204" pitchFamily="34" charset="0"/>
              </a:rPr>
              <a:t>55% of carers need better understanding and recognition of unpaid carers from the general public. </a:t>
            </a:r>
            <a:endParaRPr lang="en-GB" sz="2100"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DC5DA262-C29F-EBCF-EDA2-F04950D24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8750591" y="673185"/>
            <a:ext cx="2775098" cy="1850065"/>
          </a:xfrm>
          <a:prstGeom prst="rect">
            <a:avLst/>
          </a:prstGeom>
        </p:spPr>
      </p:pic>
    </p:spTree>
    <p:extLst>
      <p:ext uri="{BB962C8B-B14F-4D97-AF65-F5344CB8AC3E}">
        <p14:creationId xmlns:p14="http://schemas.microsoft.com/office/powerpoint/2010/main" val="487998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46ED-6367-2058-3ED1-4D2ABA110A90}"/>
              </a:ext>
            </a:extLst>
          </p:cNvPr>
          <p:cNvSpPr>
            <a:spLocks noGrp="1"/>
          </p:cNvSpPr>
          <p:nvPr>
            <p:ph type="ctrTitle"/>
          </p:nvPr>
        </p:nvSpPr>
        <p:spPr>
          <a:xfrm>
            <a:off x="739990" y="924626"/>
            <a:ext cx="9144000" cy="489336"/>
          </a:xfrm>
        </p:spPr>
        <p:txBody>
          <a:bodyPr>
            <a:noAutofit/>
          </a:bodyPr>
          <a:lstStyle/>
          <a:p>
            <a:pPr algn="l"/>
            <a:r>
              <a:rPr lang="en-GB" sz="3200" b="1" dirty="0">
                <a:solidFill>
                  <a:schemeClr val="bg2">
                    <a:lumMod val="25000"/>
                  </a:schemeClr>
                </a:solidFill>
                <a:latin typeface="Arial" panose="020B0604020202020204" pitchFamily="34" charset="0"/>
                <a:cs typeface="Arial" panose="020B0604020202020204" pitchFamily="34" charset="0"/>
              </a:rPr>
              <a:t>Campaign to make caring a protected characteristic</a:t>
            </a:r>
          </a:p>
        </p:txBody>
      </p:sp>
      <p:sp>
        <p:nvSpPr>
          <p:cNvPr id="4" name="Rectangle 3">
            <a:extLst>
              <a:ext uri="{FF2B5EF4-FFF2-40B4-BE49-F238E27FC236}">
                <a16:creationId xmlns:a16="http://schemas.microsoft.com/office/drawing/2014/main" id="{C4005517-863C-83D0-41AF-0524525F5F28}"/>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C280E901-B6B8-C541-7773-FC29A5665B54}"/>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EE1BE5C7-4FF5-36CB-7400-CAEC36E4584D}"/>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7" name="Rectangle 6">
            <a:extLst>
              <a:ext uri="{FF2B5EF4-FFF2-40B4-BE49-F238E27FC236}">
                <a16:creationId xmlns:a16="http://schemas.microsoft.com/office/drawing/2014/main" id="{E15FF9C6-1F03-E885-55DC-3A6FE12240C0}"/>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id="{0663AFDC-1385-6159-3F77-9183C34B231D}"/>
              </a:ext>
            </a:extLst>
          </p:cNvPr>
          <p:cNvSpPr>
            <a:spLocks noGrp="1"/>
          </p:cNvSpPr>
          <p:nvPr>
            <p:ph type="subTitle" idx="1"/>
          </p:nvPr>
        </p:nvSpPr>
        <p:spPr>
          <a:xfrm>
            <a:off x="739990" y="1594833"/>
            <a:ext cx="10672648" cy="3812053"/>
          </a:xfrm>
        </p:spPr>
        <p:txBody>
          <a:bodyPr>
            <a:noAutofit/>
          </a:bodyPr>
          <a:lstStyle/>
          <a:p>
            <a:pPr marL="342900" indent="-342900" algn="l">
              <a:lnSpc>
                <a:spcPct val="120000"/>
              </a:lnSpc>
              <a:spcBef>
                <a:spcPts val="600"/>
              </a:spcBef>
              <a:spcAft>
                <a:spcPts val="600"/>
              </a:spcAft>
              <a:buFont typeface="Arial" panose="020B0604020202020204" pitchFamily="34" charset="0"/>
              <a:buChar char="•"/>
            </a:pPr>
            <a:r>
              <a:rPr lang="en-GB" sz="2500" b="1" dirty="0">
                <a:solidFill>
                  <a:srgbClr val="ED1C24"/>
                </a:solidFill>
                <a:latin typeface="Arial" panose="020B0604020202020204" pitchFamily="34" charset="0"/>
                <a:cs typeface="Arial" panose="020B0604020202020204" pitchFamily="34" charset="0"/>
              </a:rPr>
              <a:t>Making caring more visible</a:t>
            </a:r>
          </a:p>
          <a:p>
            <a:pPr marL="800100" lvl="1" indent="-342900" algn="l">
              <a:lnSpc>
                <a:spcPct val="120000"/>
              </a:lnSpc>
              <a:spcBef>
                <a:spcPts val="600"/>
              </a:spcBef>
              <a:spcAft>
                <a:spcPts val="600"/>
              </a:spcAft>
              <a:buFont typeface="Arial" panose="020B0604020202020204" pitchFamily="34" charset="0"/>
              <a:buChar char="•"/>
            </a:pPr>
            <a:r>
              <a:rPr lang="en-GB" sz="2500" dirty="0">
                <a:latin typeface="Arial" panose="020B0604020202020204" pitchFamily="34" charset="0"/>
                <a:cs typeface="Arial" panose="020B0604020202020204" pitchFamily="34" charset="0"/>
              </a:rPr>
              <a:t>Better understanding from the public </a:t>
            </a:r>
          </a:p>
          <a:p>
            <a:pPr marL="800100" lvl="1" indent="-342900" algn="l">
              <a:lnSpc>
                <a:spcPct val="120000"/>
              </a:lnSpc>
              <a:spcBef>
                <a:spcPts val="600"/>
              </a:spcBef>
              <a:spcAft>
                <a:spcPts val="600"/>
              </a:spcAft>
              <a:buFont typeface="Arial" panose="020B0604020202020204" pitchFamily="34" charset="0"/>
              <a:buChar char="•"/>
            </a:pPr>
            <a:r>
              <a:rPr lang="en-GB" sz="2500" dirty="0">
                <a:latin typeface="Arial" panose="020B0604020202020204" pitchFamily="34" charset="0"/>
                <a:cs typeface="Arial" panose="020B0604020202020204" pitchFamily="34" charset="0"/>
              </a:rPr>
              <a:t>More people identifying themselves as carers</a:t>
            </a:r>
          </a:p>
          <a:p>
            <a:pPr marL="342900" indent="-342900" algn="l">
              <a:lnSpc>
                <a:spcPct val="120000"/>
              </a:lnSpc>
              <a:spcBef>
                <a:spcPts val="600"/>
              </a:spcBef>
              <a:spcAft>
                <a:spcPts val="600"/>
              </a:spcAft>
              <a:buFont typeface="Arial" panose="020B0604020202020204" pitchFamily="34" charset="0"/>
              <a:buChar char="•"/>
            </a:pPr>
            <a:r>
              <a:rPr lang="en-GB" sz="2500" b="1" dirty="0">
                <a:solidFill>
                  <a:srgbClr val="ED1C24"/>
                </a:solidFill>
                <a:latin typeface="Arial" panose="020B0604020202020204" pitchFamily="34" charset="0"/>
                <a:cs typeface="Arial" panose="020B0604020202020204" pitchFamily="34" charset="0"/>
              </a:rPr>
              <a:t>Ensuring fair treatment for carers</a:t>
            </a:r>
          </a:p>
          <a:p>
            <a:pPr marL="800100" lvl="1" indent="-342900" algn="l">
              <a:lnSpc>
                <a:spcPct val="120000"/>
              </a:lnSpc>
              <a:spcBef>
                <a:spcPts val="600"/>
              </a:spcBef>
              <a:spcAft>
                <a:spcPts val="600"/>
              </a:spcAft>
              <a:buFont typeface="Arial" panose="020B0604020202020204" pitchFamily="34" charset="0"/>
              <a:buChar char="•"/>
            </a:pPr>
            <a:r>
              <a:rPr lang="en-GB" sz="2500" dirty="0">
                <a:latin typeface="Arial" panose="020B0604020202020204" pitchFamily="34" charset="0"/>
                <a:cs typeface="Arial" panose="020B0604020202020204" pitchFamily="34" charset="0"/>
              </a:rPr>
              <a:t>Introducing carer-friendly policies</a:t>
            </a:r>
          </a:p>
          <a:p>
            <a:pPr marL="800100" lvl="1" indent="-342900" algn="l">
              <a:lnSpc>
                <a:spcPct val="120000"/>
              </a:lnSpc>
              <a:spcBef>
                <a:spcPts val="600"/>
              </a:spcBef>
              <a:spcAft>
                <a:spcPts val="600"/>
              </a:spcAft>
              <a:buFont typeface="Arial" panose="020B0604020202020204" pitchFamily="34" charset="0"/>
              <a:buChar char="•"/>
            </a:pPr>
            <a:r>
              <a:rPr lang="en-GB" sz="2500" dirty="0">
                <a:latin typeface="Arial" panose="020B0604020202020204" pitchFamily="34" charset="0"/>
                <a:cs typeface="Arial" panose="020B0604020202020204" pitchFamily="34" charset="0"/>
              </a:rPr>
              <a:t>Public bodies considering carers when reviewing support services</a:t>
            </a:r>
          </a:p>
          <a:p>
            <a:pPr algn="l">
              <a:lnSpc>
                <a:spcPct val="107000"/>
              </a:lnSpc>
              <a:spcAft>
                <a:spcPts val="800"/>
              </a:spcAft>
            </a:pPr>
            <a:endParaRPr lang="en-GB" sz="2500" b="1" dirty="0">
              <a:solidFill>
                <a:srgbClr val="ED1C24"/>
              </a:solidFill>
              <a:latin typeface="Arial" panose="020B0604020202020204" pitchFamily="34" charset="0"/>
              <a:cs typeface="Arial" panose="020B0604020202020204" pitchFamily="34" charset="0"/>
            </a:endParaRPr>
          </a:p>
          <a:p>
            <a:pPr algn="l">
              <a:lnSpc>
                <a:spcPct val="107000"/>
              </a:lnSpc>
              <a:spcAft>
                <a:spcPts val="800"/>
              </a:spcAft>
            </a:pPr>
            <a:endParaRPr lang="en-GB" sz="2500" kern="100" dirty="0">
              <a:latin typeface="Arial" panose="020B0604020202020204" pitchFamily="34" charset="0"/>
              <a:ea typeface="Arial" panose="020B0604020202020204" pitchFamily="34" charset="0"/>
              <a:cs typeface="Arial" panose="020B0604020202020204" pitchFamily="34" charset="0"/>
            </a:endParaRPr>
          </a:p>
          <a:p>
            <a:pPr algn="l">
              <a:lnSpc>
                <a:spcPct val="107000"/>
              </a:lnSpc>
              <a:spcAft>
                <a:spcPts val="800"/>
              </a:spcAft>
            </a:pPr>
            <a:endParaRPr lang="en-GB" sz="2500" kern="100" dirty="0">
              <a:latin typeface="Arial" panose="020B0604020202020204" pitchFamily="34" charset="0"/>
              <a:ea typeface="Arial"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FAD113A4-0ED2-5822-3116-6F1F954E2DF2}"/>
              </a:ext>
            </a:extLst>
          </p:cNvPr>
          <p:cNvPicPr>
            <a:picLocks noChangeAspect="1"/>
          </p:cNvPicPr>
          <p:nvPr/>
        </p:nvPicPr>
        <p:blipFill>
          <a:blip r:embed="rId5"/>
          <a:stretch>
            <a:fillRect/>
          </a:stretch>
        </p:blipFill>
        <p:spPr>
          <a:xfrm>
            <a:off x="7442244" y="1177964"/>
            <a:ext cx="595798" cy="1278980"/>
          </a:xfrm>
          <a:prstGeom prst="rect">
            <a:avLst/>
          </a:prstGeom>
        </p:spPr>
      </p:pic>
      <p:pic>
        <p:nvPicPr>
          <p:cNvPr id="15" name="Picture 14">
            <a:extLst>
              <a:ext uri="{FF2B5EF4-FFF2-40B4-BE49-F238E27FC236}">
                <a16:creationId xmlns:a16="http://schemas.microsoft.com/office/drawing/2014/main" id="{00E905B1-E3D3-BA1D-ED29-489D2EC9ADF1}"/>
              </a:ext>
            </a:extLst>
          </p:cNvPr>
          <p:cNvPicPr>
            <a:picLocks noChangeAspect="1"/>
          </p:cNvPicPr>
          <p:nvPr/>
        </p:nvPicPr>
        <p:blipFill>
          <a:blip r:embed="rId6"/>
          <a:stretch>
            <a:fillRect/>
          </a:stretch>
        </p:blipFill>
        <p:spPr>
          <a:xfrm>
            <a:off x="8117912" y="1448059"/>
            <a:ext cx="2470576" cy="1008885"/>
          </a:xfrm>
          <a:prstGeom prst="rect">
            <a:avLst/>
          </a:prstGeom>
        </p:spPr>
      </p:pic>
      <p:pic>
        <p:nvPicPr>
          <p:cNvPr id="17" name="Picture 16">
            <a:extLst>
              <a:ext uri="{FF2B5EF4-FFF2-40B4-BE49-F238E27FC236}">
                <a16:creationId xmlns:a16="http://schemas.microsoft.com/office/drawing/2014/main" id="{436AA644-2C93-1E5C-F827-B4476B28712E}"/>
              </a:ext>
            </a:extLst>
          </p:cNvPr>
          <p:cNvPicPr>
            <a:picLocks noChangeAspect="1"/>
          </p:cNvPicPr>
          <p:nvPr/>
        </p:nvPicPr>
        <p:blipFill>
          <a:blip r:embed="rId6"/>
          <a:srcRect r="33776"/>
          <a:stretch/>
        </p:blipFill>
        <p:spPr>
          <a:xfrm>
            <a:off x="10555880" y="1448059"/>
            <a:ext cx="1636120" cy="1008885"/>
          </a:xfrm>
          <a:prstGeom prst="rect">
            <a:avLst/>
          </a:prstGeom>
        </p:spPr>
      </p:pic>
    </p:spTree>
    <p:extLst>
      <p:ext uri="{BB962C8B-B14F-4D97-AF65-F5344CB8AC3E}">
        <p14:creationId xmlns:p14="http://schemas.microsoft.com/office/powerpoint/2010/main" val="7342089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CE4F474-61A0-4B42-FDFE-C11AA3258749}"/>
              </a:ext>
            </a:extLst>
          </p:cNvPr>
          <p:cNvSpPr>
            <a:spLocks noGrp="1" noRot="1" noMove="1" noResize="1" noEditPoints="1" noAdjustHandles="1" noChangeArrowheads="1" noChangeShapeType="1"/>
          </p:cNvSpPr>
          <p:nvPr/>
        </p:nvSpPr>
        <p:spPr>
          <a:xfrm>
            <a:off x="-735" y="5989593"/>
            <a:ext cx="12192000" cy="108857"/>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logo&#10;&#10;Description automatically generated">
            <a:extLst>
              <a:ext uri="{FF2B5EF4-FFF2-40B4-BE49-F238E27FC236}">
                <a16:creationId xmlns:a16="http://schemas.microsoft.com/office/drawing/2014/main" id="{F3BF7CEF-8C93-AC1B-1237-E119F0185D88}"/>
              </a:ext>
            </a:extLst>
          </p:cNvPr>
          <p:cNvPicPr>
            <a:picLocks noGrp="1" noRot="1" noChangeAspect="1" noMove="1" noResize="1" noEditPoints="1" noAdjustHandles="1" noChangeArrowheads="1" noChangeShapeType="1" noCrop="1"/>
          </p:cNvPicPr>
          <p:nvPr/>
        </p:nvPicPr>
        <p:blipFill rotWithShape="1">
          <a:blip r:embed="rId3"/>
          <a:srcRect r="402" b="5408"/>
          <a:stretch/>
        </p:blipFill>
        <p:spPr>
          <a:xfrm>
            <a:off x="7062106" y="6245224"/>
            <a:ext cx="2375359" cy="558611"/>
          </a:xfrm>
          <a:prstGeom prst="rect">
            <a:avLst/>
          </a:prstGeom>
        </p:spPr>
      </p:pic>
      <p:pic>
        <p:nvPicPr>
          <p:cNvPr id="6" name="Picture 5" descr="A close-up of a logo&#10;&#10;Description automatically generated">
            <a:extLst>
              <a:ext uri="{FF2B5EF4-FFF2-40B4-BE49-F238E27FC236}">
                <a16:creationId xmlns:a16="http://schemas.microsoft.com/office/drawing/2014/main" id="{A7B6768D-A9E4-7054-D5E0-76A46DE1FA8F}"/>
              </a:ext>
            </a:extLst>
          </p:cNvPr>
          <p:cNvPicPr>
            <a:picLocks noChangeAspect="1"/>
          </p:cNvPicPr>
          <p:nvPr/>
        </p:nvPicPr>
        <p:blipFill rotWithShape="1">
          <a:blip r:embed="rId4"/>
          <a:srcRect t="20873" b="17148"/>
          <a:stretch/>
        </p:blipFill>
        <p:spPr>
          <a:xfrm>
            <a:off x="9883990" y="6225797"/>
            <a:ext cx="2069193" cy="559969"/>
          </a:xfrm>
          <a:prstGeom prst="rect">
            <a:avLst/>
          </a:prstGeom>
        </p:spPr>
      </p:pic>
      <p:sp>
        <p:nvSpPr>
          <p:cNvPr id="8" name="Rectangle 7">
            <a:extLst>
              <a:ext uri="{FF2B5EF4-FFF2-40B4-BE49-F238E27FC236}">
                <a16:creationId xmlns:a16="http://schemas.microsoft.com/office/drawing/2014/main" id="{9334C7B7-53EA-AFD2-5FBF-5F0999035C1F}"/>
              </a:ext>
            </a:extLst>
          </p:cNvPr>
          <p:cNvSpPr>
            <a:spLocks noGrp="1" noRot="1" noMove="1" noResize="1" noEditPoints="1" noAdjustHandles="1" noChangeArrowheads="1" noChangeShapeType="1"/>
          </p:cNvSpPr>
          <p:nvPr/>
        </p:nvSpPr>
        <p:spPr>
          <a:xfrm>
            <a:off x="9736605" y="6238936"/>
            <a:ext cx="54428" cy="507999"/>
          </a:xfrm>
          <a:prstGeom prst="rect">
            <a:avLst/>
          </a:prstGeom>
          <a:solidFill>
            <a:srgbClr val="ED1C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90A2AE2A-7DAA-21CB-F98B-C9536610678C}"/>
              </a:ext>
            </a:extLst>
          </p:cNvPr>
          <p:cNvSpPr>
            <a:spLocks noGrp="1"/>
          </p:cNvSpPr>
          <p:nvPr/>
        </p:nvSpPr>
        <p:spPr>
          <a:xfrm>
            <a:off x="1396160" y="1374017"/>
            <a:ext cx="8352928" cy="4109965"/>
          </a:xfrm>
          <a:prstGeom prst="rect">
            <a:avLst/>
          </a:prstGeom>
        </p:spPr>
        <p:txBody>
          <a:bodyPr vert="horz" lIns="91440" tIns="45720" rIns="91440" bIns="45720" rtlCol="0" anchor="t">
            <a:normAutofit/>
          </a:bodyPr>
          <a:lstStyle>
            <a:lvl1pPr marL="457200" marR="0" indent="-457200" algn="l" defTabSz="914400" rtl="0" eaLnBrk="1" fontAlgn="auto" latinLnBrk="0" hangingPunct="1">
              <a:lnSpc>
                <a:spcPct val="100000"/>
              </a:lnSpc>
              <a:spcBef>
                <a:spcPts val="0"/>
              </a:spcBef>
              <a:spcAft>
                <a:spcPts val="0"/>
              </a:spcAft>
              <a:buClr>
                <a:srgbClr val="ED1C24"/>
              </a:buClr>
              <a:buSzTx/>
              <a:buFont typeface="Arial" panose="020B0604020202020204" pitchFamily="34" charset="0"/>
              <a:buChar char="•"/>
              <a:tabLst/>
              <a:defRPr sz="2800" kern="1200">
                <a:solidFill>
                  <a:srgbClr val="414142"/>
                </a:solidFill>
                <a:latin typeface="+mn-lt"/>
                <a:ea typeface="+mn-ea"/>
                <a:cs typeface="+mn-cs"/>
              </a:defRPr>
            </a:lvl1pPr>
            <a:lvl2pPr marL="0" indent="0" algn="l" defTabSz="914400" rtl="0" eaLnBrk="1" latinLnBrk="0" hangingPunct="1">
              <a:spcBef>
                <a:spcPct val="20000"/>
              </a:spcBef>
              <a:buFont typeface="Courier New" panose="02070309020205020404" pitchFamily="49" charset="0"/>
              <a:buChar char="o"/>
              <a:tabLst>
                <a:tab pos="1166813" algn="l"/>
              </a:tabLst>
              <a:defRPr sz="4000" kern="1200">
                <a:solidFill>
                  <a:srgbClr val="414142"/>
                </a:solidFill>
                <a:latin typeface="+mn-lt"/>
                <a:ea typeface="+mn-ea"/>
                <a:cs typeface="+mn-cs"/>
              </a:defRPr>
            </a:lvl2pPr>
            <a:lvl3pPr marL="1073150" indent="-457200" algn="l" defTabSz="788988" rtl="0" eaLnBrk="1" latinLnBrk="0" hangingPunct="1">
              <a:spcBef>
                <a:spcPct val="20000"/>
              </a:spcBef>
              <a:buFont typeface="Arial" panose="020B0604020202020204" pitchFamily="34" charset="0"/>
              <a:buNone/>
              <a:defRPr sz="4400" kern="1200">
                <a:solidFill>
                  <a:srgbClr val="414142"/>
                </a:solidFill>
                <a:latin typeface="+mn-lt"/>
                <a:ea typeface="+mn-ea"/>
                <a:cs typeface="+mn-cs"/>
              </a:defRPr>
            </a:lvl3pPr>
            <a:lvl4pPr marL="1828800" indent="-457200" algn="ctr" defTabSz="914400" rtl="0" eaLnBrk="1" latinLnBrk="0" hangingPunct="1">
              <a:spcBef>
                <a:spcPct val="20000"/>
              </a:spcBef>
              <a:buClr>
                <a:srgbClr val="414142"/>
              </a:buClr>
              <a:buFont typeface="Arial" panose="020B0604020202020204" pitchFamily="34" charset="0"/>
              <a:buChar char="•"/>
              <a:defRPr sz="4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indent="0">
              <a:buNone/>
            </a:pPr>
            <a:endParaRPr lang="en-GB" sz="220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7D6884B3-1C24-8100-BF3B-6470345CAE65}"/>
              </a:ext>
            </a:extLst>
          </p:cNvPr>
          <p:cNvSpPr/>
          <p:nvPr/>
        </p:nvSpPr>
        <p:spPr>
          <a:xfrm>
            <a:off x="2278303" y="1717695"/>
            <a:ext cx="7291243" cy="286232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6000" dirty="0">
                <a:solidFill>
                  <a:srgbClr val="FF0000"/>
                </a:solidFill>
                <a:latin typeface="Arial"/>
                <a:cs typeface="Arial"/>
              </a:rPr>
              <a:t>Recognise </a:t>
            </a:r>
          </a:p>
          <a:p>
            <a:pPr algn="ctr"/>
            <a:r>
              <a:rPr lang="en-GB" sz="6000" dirty="0">
                <a:solidFill>
                  <a:srgbClr val="FF0000"/>
                </a:solidFill>
                <a:latin typeface="Arial"/>
                <a:cs typeface="Arial"/>
              </a:rPr>
              <a:t>your rights</a:t>
            </a:r>
          </a:p>
          <a:p>
            <a:pPr algn="ctr"/>
            <a:r>
              <a:rPr lang="en-GB" sz="6000" dirty="0">
                <a:solidFill>
                  <a:srgbClr val="FF0000"/>
                </a:solidFill>
                <a:latin typeface="Arial"/>
                <a:cs typeface="Arial"/>
              </a:rPr>
              <a:t>at work</a:t>
            </a:r>
          </a:p>
        </p:txBody>
      </p:sp>
    </p:spTree>
    <p:extLst>
      <p:ext uri="{BB962C8B-B14F-4D97-AF65-F5344CB8AC3E}">
        <p14:creationId xmlns:p14="http://schemas.microsoft.com/office/powerpoint/2010/main" val="9951837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5f20a71-ef20-4ad3-966f-cba1a8d56f82">
      <Terms xmlns="http://schemas.microsoft.com/office/infopath/2007/PartnerControls"/>
    </lcf76f155ced4ddcb4097134ff3c332f>
    <TaxCatchAll xmlns="9c696681-91db-4b58-a8ad-35fc5928fec5" xsi:nil="true"/>
    <Date_x002f_time xmlns="05f20a71-ef20-4ad3-966f-cba1a8d56f82" xsi:nil="true"/>
    <Image xmlns="05f20a71-ef20-4ad3-966f-cba1a8d56f8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0223448E29C41479BDF796BB903C896" ma:contentTypeVersion="21" ma:contentTypeDescription="Create a new document." ma:contentTypeScope="" ma:versionID="7ac2c7d09bb94a97b94bcfc792fce23a">
  <xsd:schema xmlns:xsd="http://www.w3.org/2001/XMLSchema" xmlns:xs="http://www.w3.org/2001/XMLSchema" xmlns:p="http://schemas.microsoft.com/office/2006/metadata/properties" xmlns:ns2="05f20a71-ef20-4ad3-966f-cba1a8d56f82" xmlns:ns3="9c696681-91db-4b58-a8ad-35fc5928fec5" targetNamespace="http://schemas.microsoft.com/office/2006/metadata/properties" ma:root="true" ma:fieldsID="c71cc278fc403b6ee73184a1116b8208" ns2:_="" ns3:_="">
    <xsd:import namespace="05f20a71-ef20-4ad3-966f-cba1a8d56f82"/>
    <xsd:import namespace="9c696681-91db-4b58-a8ad-35fc5928fec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Image" minOccurs="0"/>
                <xsd:element ref="ns2:lcf76f155ced4ddcb4097134ff3c332f" minOccurs="0"/>
                <xsd:element ref="ns3:TaxCatchAll" minOccurs="0"/>
                <xsd:element ref="ns2:Date_x002f_tim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f20a71-ef20-4ad3-966f-cba1a8d56f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Image" ma:index="21" nillable="true" ma:displayName="Image" ma:format="Thumbnail" ma:internalName="Imag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4e75aee-a451-46a8-96da-a5f7c2b6a1fb" ma:termSetId="09814cd3-568e-fe90-9814-8d621ff8fb84" ma:anchorId="fba54fb3-c3e1-fe81-a776-ca4b69148c4d" ma:open="true" ma:isKeyword="false">
      <xsd:complexType>
        <xsd:sequence>
          <xsd:element ref="pc:Terms" minOccurs="0" maxOccurs="1"/>
        </xsd:sequence>
      </xsd:complexType>
    </xsd:element>
    <xsd:element name="Date_x002f_time" ma:index="25" nillable="true" ma:displayName="Date/time" ma:format="DateOnly" ma:internalName="Date_x002f_time">
      <xsd:simpleType>
        <xsd:restriction base="dms:DateTime"/>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c696681-91db-4b58-a8ad-35fc5928fe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b9ffe8e-7782-48a2-8745-3a36b84fc37d}" ma:internalName="TaxCatchAll" ma:showField="CatchAllData" ma:web="9c696681-91db-4b58-a8ad-35fc5928fe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3D85C1-08EC-44A7-8998-5E9984BC4541}">
  <ds:schemaRefs>
    <ds:schemaRef ds:uri="05f20a71-ef20-4ad3-966f-cba1a8d56f82"/>
    <ds:schemaRef ds:uri="9c696681-91db-4b58-a8ad-35fc5928fec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B0140AF-57E4-498F-9FCB-B610D8E7A5ED}">
  <ds:schemaRefs>
    <ds:schemaRef ds:uri="http://schemas.microsoft.com/sharepoint/v3/contenttype/forms"/>
  </ds:schemaRefs>
</ds:datastoreItem>
</file>

<file path=customXml/itemProps3.xml><?xml version="1.0" encoding="utf-8"?>
<ds:datastoreItem xmlns:ds="http://schemas.openxmlformats.org/officeDocument/2006/customXml" ds:itemID="{025FFB7D-0C8E-413C-A424-7E27B15E1B60}">
  <ds:schemaRefs>
    <ds:schemaRef ds:uri="05f20a71-ef20-4ad3-966f-cba1a8d56f82"/>
    <ds:schemaRef ds:uri="9c696681-91db-4b58-a8ad-35fc5928fec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2893</TotalTime>
  <Words>1828</Words>
  <Application>Microsoft Office PowerPoint</Application>
  <PresentationFormat>Widescreen</PresentationFormat>
  <Paragraphs>188</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Aptos</vt:lpstr>
      <vt:lpstr>Arial</vt:lpstr>
      <vt:lpstr>Arial,Sans-Serif</vt:lpstr>
      <vt:lpstr>Calibri</vt:lpstr>
      <vt:lpstr>Calibri Light</vt:lpstr>
      <vt:lpstr>Courier New</vt:lpstr>
      <vt:lpstr>Segoe UI</vt:lpstr>
      <vt:lpstr>Source Sans Pro</vt:lpstr>
      <vt:lpstr>Office Theme</vt:lpstr>
      <vt:lpstr>PowerPoint Presentation</vt:lpstr>
      <vt:lpstr>PowerPoint Presentation</vt:lpstr>
      <vt:lpstr>PowerPoint Presentation</vt:lpstr>
      <vt:lpstr>PowerPoint Presentation</vt:lpstr>
      <vt:lpstr>PowerPoint Presentation</vt:lpstr>
      <vt:lpstr>PowerPoint Presentation</vt:lpstr>
      <vt:lpstr>Experience of carers</vt:lpstr>
      <vt:lpstr>Campaign to make caring a protected characteristic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Woolston-Thomas</dc:creator>
  <cp:lastModifiedBy>Emilie Lalonde</cp:lastModifiedBy>
  <cp:revision>366</cp:revision>
  <dcterms:created xsi:type="dcterms:W3CDTF">2024-05-16T11:44:30Z</dcterms:created>
  <dcterms:modified xsi:type="dcterms:W3CDTF">2024-11-26T17:03:34Z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0x01010040223448E29C41479BDF796BB903C896</vt:lpwstr>
  </property>
  <property fmtid="{D5CDD505-2E9C-101B-9397-08002B2CF9AE}" pid="3" name="MediaServiceImageTags">
    <vt:lpwstr/>
  </property>
</Properties>
</file>