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3.xml" ContentType="application/vnd.openxmlformats-officedocument.presentationml.tags+xml"/>
  <Override PartName="/ppt/notesSlides/notesSlide23.xml" ContentType="application/vnd.openxmlformats-officedocument.presentationml.notesSlide+xml"/>
  <Override PartName="/ppt/tags/tag14.xml" ContentType="application/vnd.openxmlformats-officedocument.presentationml.tags+xml"/>
  <Override PartName="/ppt/notesSlides/notesSlide24.xml" ContentType="application/vnd.openxmlformats-officedocument.presentationml.notesSlide+xml"/>
  <Override PartName="/ppt/tags/tag15.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8" r:id="rId2"/>
  </p:sldMasterIdLst>
  <p:notesMasterIdLst>
    <p:notesMasterId r:id="rId32"/>
  </p:notesMasterIdLst>
  <p:handoutMasterIdLst>
    <p:handoutMasterId r:id="rId33"/>
  </p:handoutMasterIdLst>
  <p:sldIdLst>
    <p:sldId id="258" r:id="rId3"/>
    <p:sldId id="273" r:id="rId4"/>
    <p:sldId id="347" r:id="rId5"/>
    <p:sldId id="316" r:id="rId6"/>
    <p:sldId id="287" r:id="rId7"/>
    <p:sldId id="319" r:id="rId8"/>
    <p:sldId id="345" r:id="rId9"/>
    <p:sldId id="326" r:id="rId10"/>
    <p:sldId id="327" r:id="rId11"/>
    <p:sldId id="328" r:id="rId12"/>
    <p:sldId id="329" r:id="rId13"/>
    <p:sldId id="331" r:id="rId14"/>
    <p:sldId id="348" r:id="rId15"/>
    <p:sldId id="353" r:id="rId16"/>
    <p:sldId id="352" r:id="rId17"/>
    <p:sldId id="349" r:id="rId18"/>
    <p:sldId id="334" r:id="rId19"/>
    <p:sldId id="335" r:id="rId20"/>
    <p:sldId id="346" r:id="rId21"/>
    <p:sldId id="337" r:id="rId22"/>
    <p:sldId id="338" r:id="rId23"/>
    <p:sldId id="339" r:id="rId24"/>
    <p:sldId id="317" r:id="rId25"/>
    <p:sldId id="311" r:id="rId26"/>
    <p:sldId id="355" r:id="rId27"/>
    <p:sldId id="354" r:id="rId28"/>
    <p:sldId id="344" r:id="rId29"/>
    <p:sldId id="351" r:id="rId30"/>
    <p:sldId id="350" r:id="rId31"/>
  </p:sldIdLst>
  <p:sldSz cx="9144000" cy="6858000" type="screen4x3"/>
  <p:notesSz cx="6742113" cy="987425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53A5"/>
    <a:srgbClr val="000099"/>
    <a:srgbClr val="FFFF99"/>
    <a:srgbClr val="FFC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F64DA4-CEA8-43F3-80CD-DE613EDA9DED}" v="13" dt="2024-11-21T10:09:38.4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35" autoAdjust="0"/>
    <p:restoredTop sz="94660"/>
  </p:normalViewPr>
  <p:slideViewPr>
    <p:cSldViewPr>
      <p:cViewPr>
        <p:scale>
          <a:sx n="91" d="100"/>
          <a:sy n="91" d="100"/>
        </p:scale>
        <p:origin x="33"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6/11/relationships/changesInfo" Target="changesInfos/changesInfo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zso Henrietta DWP Brighton and Hove Work Coach" userId="ce4511e5-ea4d-45df-a6c9-fde96d277810" providerId="ADAL" clId="{A8F64DA4-CEA8-43F3-80CD-DE613EDA9DED}"/>
    <pc:docChg chg="undo custSel addSld delSld modSld modNotesMaster modHandout">
      <pc:chgData name="Izso Henrietta DWP Brighton and Hove Work Coach" userId="ce4511e5-ea4d-45df-a6c9-fde96d277810" providerId="ADAL" clId="{A8F64DA4-CEA8-43F3-80CD-DE613EDA9DED}" dt="2024-11-21T10:34:39.229" v="748" actId="1076"/>
      <pc:docMkLst>
        <pc:docMk/>
      </pc:docMkLst>
      <pc:sldChg chg="modSp mod">
        <pc:chgData name="Izso Henrietta DWP Brighton and Hove Work Coach" userId="ce4511e5-ea4d-45df-a6c9-fde96d277810" providerId="ADAL" clId="{A8F64DA4-CEA8-43F3-80CD-DE613EDA9DED}" dt="2024-11-21T09:35:41.307" v="30" actId="20577"/>
        <pc:sldMkLst>
          <pc:docMk/>
          <pc:sldMk cId="4235133998" sldId="273"/>
        </pc:sldMkLst>
        <pc:spChg chg="mod">
          <ac:chgData name="Izso Henrietta DWP Brighton and Hove Work Coach" userId="ce4511e5-ea4d-45df-a6c9-fde96d277810" providerId="ADAL" clId="{A8F64DA4-CEA8-43F3-80CD-DE613EDA9DED}" dt="2024-11-21T09:35:41.307" v="30" actId="20577"/>
          <ac:spMkLst>
            <pc:docMk/>
            <pc:sldMk cId="4235133998" sldId="273"/>
            <ac:spMk id="4099" creationId="{00000000-0000-0000-0000-000000000000}"/>
          </ac:spMkLst>
        </pc:spChg>
      </pc:sldChg>
      <pc:sldChg chg="modSp">
        <pc:chgData name="Izso Henrietta DWP Brighton and Hove Work Coach" userId="ce4511e5-ea4d-45df-a6c9-fde96d277810" providerId="ADAL" clId="{A8F64DA4-CEA8-43F3-80CD-DE613EDA9DED}" dt="2024-11-21T10:03:31.750" v="130" actId="14100"/>
        <pc:sldMkLst>
          <pc:docMk/>
          <pc:sldMk cId="3616283402" sldId="287"/>
        </pc:sldMkLst>
        <pc:spChg chg="mod">
          <ac:chgData name="Izso Henrietta DWP Brighton and Hove Work Coach" userId="ce4511e5-ea4d-45df-a6c9-fde96d277810" providerId="ADAL" clId="{A8F64DA4-CEA8-43F3-80CD-DE613EDA9DED}" dt="2024-11-21T10:03:31.750" v="130" actId="14100"/>
          <ac:spMkLst>
            <pc:docMk/>
            <pc:sldMk cId="3616283402" sldId="287"/>
            <ac:spMk id="4099" creationId="{00000000-0000-0000-0000-000000000000}"/>
          </ac:spMkLst>
        </pc:spChg>
      </pc:sldChg>
      <pc:sldChg chg="modSp mod">
        <pc:chgData name="Izso Henrietta DWP Brighton and Hove Work Coach" userId="ce4511e5-ea4d-45df-a6c9-fde96d277810" providerId="ADAL" clId="{A8F64DA4-CEA8-43F3-80CD-DE613EDA9DED}" dt="2024-11-21T10:09:24.108" v="329" actId="20577"/>
        <pc:sldMkLst>
          <pc:docMk/>
          <pc:sldMk cId="3882512297" sldId="311"/>
        </pc:sldMkLst>
        <pc:spChg chg="mod">
          <ac:chgData name="Izso Henrietta DWP Brighton and Hove Work Coach" userId="ce4511e5-ea4d-45df-a6c9-fde96d277810" providerId="ADAL" clId="{A8F64DA4-CEA8-43F3-80CD-DE613EDA9DED}" dt="2024-11-21T10:09:24.108" v="329" actId="20577"/>
          <ac:spMkLst>
            <pc:docMk/>
            <pc:sldMk cId="3882512297" sldId="311"/>
            <ac:spMk id="4" creationId="{00000000-0000-0000-0000-000000000000}"/>
          </ac:spMkLst>
        </pc:spChg>
      </pc:sldChg>
      <pc:sldChg chg="modSp mod">
        <pc:chgData name="Izso Henrietta DWP Brighton and Hove Work Coach" userId="ce4511e5-ea4d-45df-a6c9-fde96d277810" providerId="ADAL" clId="{A8F64DA4-CEA8-43F3-80CD-DE613EDA9DED}" dt="2024-11-21T10:13:00.451" v="372" actId="20577"/>
        <pc:sldMkLst>
          <pc:docMk/>
          <pc:sldMk cId="398079819" sldId="316"/>
        </pc:sldMkLst>
        <pc:spChg chg="mod">
          <ac:chgData name="Izso Henrietta DWP Brighton and Hove Work Coach" userId="ce4511e5-ea4d-45df-a6c9-fde96d277810" providerId="ADAL" clId="{A8F64DA4-CEA8-43F3-80CD-DE613EDA9DED}" dt="2024-11-21T10:13:00.451" v="372" actId="20577"/>
          <ac:spMkLst>
            <pc:docMk/>
            <pc:sldMk cId="398079819" sldId="316"/>
            <ac:spMk id="8" creationId="{00000000-0000-0000-0000-000000000000}"/>
          </ac:spMkLst>
        </pc:spChg>
      </pc:sldChg>
      <pc:sldChg chg="addSp modSp mod">
        <pc:chgData name="Izso Henrietta DWP Brighton and Hove Work Coach" userId="ce4511e5-ea4d-45df-a6c9-fde96d277810" providerId="ADAL" clId="{A8F64DA4-CEA8-43F3-80CD-DE613EDA9DED}" dt="2024-11-21T09:40:36.869" v="50"/>
        <pc:sldMkLst>
          <pc:docMk/>
          <pc:sldMk cId="1146187018" sldId="327"/>
        </pc:sldMkLst>
        <pc:spChg chg="add mod">
          <ac:chgData name="Izso Henrietta DWP Brighton and Hove Work Coach" userId="ce4511e5-ea4d-45df-a6c9-fde96d277810" providerId="ADAL" clId="{A8F64DA4-CEA8-43F3-80CD-DE613EDA9DED}" dt="2024-11-21T09:40:36.869" v="50"/>
          <ac:spMkLst>
            <pc:docMk/>
            <pc:sldMk cId="1146187018" sldId="327"/>
            <ac:spMk id="4" creationId="{B4897E3E-042F-5B4F-114D-F6C3D408BC44}"/>
          </ac:spMkLst>
        </pc:spChg>
      </pc:sldChg>
      <pc:sldChg chg="modSp mod">
        <pc:chgData name="Izso Henrietta DWP Brighton and Hove Work Coach" userId="ce4511e5-ea4d-45df-a6c9-fde96d277810" providerId="ADAL" clId="{A8F64DA4-CEA8-43F3-80CD-DE613EDA9DED}" dt="2024-11-21T09:56:58.679" v="57" actId="20577"/>
        <pc:sldMkLst>
          <pc:docMk/>
          <pc:sldMk cId="1163006951" sldId="331"/>
        </pc:sldMkLst>
        <pc:spChg chg="mod">
          <ac:chgData name="Izso Henrietta DWP Brighton and Hove Work Coach" userId="ce4511e5-ea4d-45df-a6c9-fde96d277810" providerId="ADAL" clId="{A8F64DA4-CEA8-43F3-80CD-DE613EDA9DED}" dt="2024-11-21T09:56:58.679" v="57" actId="20577"/>
          <ac:spMkLst>
            <pc:docMk/>
            <pc:sldMk cId="1163006951" sldId="331"/>
            <ac:spMk id="8" creationId="{00000000-0000-0000-0000-000000000000}"/>
          </ac:spMkLst>
        </pc:spChg>
      </pc:sldChg>
      <pc:sldChg chg="modSp del mod">
        <pc:chgData name="Izso Henrietta DWP Brighton and Hove Work Coach" userId="ce4511e5-ea4d-45df-a6c9-fde96d277810" providerId="ADAL" clId="{A8F64DA4-CEA8-43F3-80CD-DE613EDA9DED}" dt="2024-11-21T09:57:30.455" v="65" actId="2696"/>
        <pc:sldMkLst>
          <pc:docMk/>
          <pc:sldMk cId="2493940046" sldId="333"/>
        </pc:sldMkLst>
        <pc:spChg chg="mod">
          <ac:chgData name="Izso Henrietta DWP Brighton and Hove Work Coach" userId="ce4511e5-ea4d-45df-a6c9-fde96d277810" providerId="ADAL" clId="{A8F64DA4-CEA8-43F3-80CD-DE613EDA9DED}" dt="2024-11-21T09:57:10.128" v="64" actId="20577"/>
          <ac:spMkLst>
            <pc:docMk/>
            <pc:sldMk cId="2493940046" sldId="333"/>
            <ac:spMk id="3" creationId="{00000000-0000-0000-0000-000000000000}"/>
          </ac:spMkLst>
        </pc:spChg>
      </pc:sldChg>
      <pc:sldChg chg="modSp del">
        <pc:chgData name="Izso Henrietta DWP Brighton and Hove Work Coach" userId="ce4511e5-ea4d-45df-a6c9-fde96d277810" providerId="ADAL" clId="{A8F64DA4-CEA8-43F3-80CD-DE613EDA9DED}" dt="2024-11-21T10:32:09.709" v="741" actId="47"/>
        <pc:sldMkLst>
          <pc:docMk/>
          <pc:sldMk cId="1067715565" sldId="340"/>
        </pc:sldMkLst>
        <pc:spChg chg="mod">
          <ac:chgData name="Izso Henrietta DWP Brighton and Hove Work Coach" userId="ce4511e5-ea4d-45df-a6c9-fde96d277810" providerId="ADAL" clId="{A8F64DA4-CEA8-43F3-80CD-DE613EDA9DED}" dt="2024-11-21T10:09:34.839" v="330" actId="33524"/>
          <ac:spMkLst>
            <pc:docMk/>
            <pc:sldMk cId="1067715565" sldId="340"/>
            <ac:spMk id="6" creationId="{00000000-0000-0000-0000-000000000000}"/>
          </ac:spMkLst>
        </pc:spChg>
        <pc:spChg chg="mod">
          <ac:chgData name="Izso Henrietta DWP Brighton and Hove Work Coach" userId="ce4511e5-ea4d-45df-a6c9-fde96d277810" providerId="ADAL" clId="{A8F64DA4-CEA8-43F3-80CD-DE613EDA9DED}" dt="2024-11-21T10:09:38.443" v="331" actId="33524"/>
          <ac:spMkLst>
            <pc:docMk/>
            <pc:sldMk cId="1067715565" sldId="340"/>
            <ac:spMk id="7" creationId="{00000000-0000-0000-0000-000000000000}"/>
          </ac:spMkLst>
        </pc:spChg>
      </pc:sldChg>
      <pc:sldChg chg="del">
        <pc:chgData name="Izso Henrietta DWP Brighton and Hove Work Coach" userId="ce4511e5-ea4d-45df-a6c9-fde96d277810" providerId="ADAL" clId="{A8F64DA4-CEA8-43F3-80CD-DE613EDA9DED}" dt="2024-11-21T10:32:07.811" v="740" actId="47"/>
        <pc:sldMkLst>
          <pc:docMk/>
          <pc:sldMk cId="1342576026" sldId="341"/>
        </pc:sldMkLst>
      </pc:sldChg>
      <pc:sldChg chg="del">
        <pc:chgData name="Izso Henrietta DWP Brighton and Hove Work Coach" userId="ce4511e5-ea4d-45df-a6c9-fde96d277810" providerId="ADAL" clId="{A8F64DA4-CEA8-43F3-80CD-DE613EDA9DED}" dt="2024-11-21T10:32:12.475" v="742" actId="47"/>
        <pc:sldMkLst>
          <pc:docMk/>
          <pc:sldMk cId="755105997" sldId="342"/>
        </pc:sldMkLst>
      </pc:sldChg>
      <pc:sldChg chg="del">
        <pc:chgData name="Izso Henrietta DWP Brighton and Hove Work Coach" userId="ce4511e5-ea4d-45df-a6c9-fde96d277810" providerId="ADAL" clId="{A8F64DA4-CEA8-43F3-80CD-DE613EDA9DED}" dt="2024-11-21T10:32:13.736" v="743" actId="47"/>
        <pc:sldMkLst>
          <pc:docMk/>
          <pc:sldMk cId="2362344336" sldId="343"/>
        </pc:sldMkLst>
      </pc:sldChg>
      <pc:sldChg chg="modSp mod">
        <pc:chgData name="Izso Henrietta DWP Brighton and Hove Work Coach" userId="ce4511e5-ea4d-45df-a6c9-fde96d277810" providerId="ADAL" clId="{A8F64DA4-CEA8-43F3-80CD-DE613EDA9DED}" dt="2024-11-21T10:34:39.229" v="748" actId="1076"/>
        <pc:sldMkLst>
          <pc:docMk/>
          <pc:sldMk cId="470278677" sldId="344"/>
        </pc:sldMkLst>
        <pc:spChg chg="mod">
          <ac:chgData name="Izso Henrietta DWP Brighton and Hove Work Coach" userId="ce4511e5-ea4d-45df-a6c9-fde96d277810" providerId="ADAL" clId="{A8F64DA4-CEA8-43F3-80CD-DE613EDA9DED}" dt="2024-11-21T10:34:39.229" v="748" actId="1076"/>
          <ac:spMkLst>
            <pc:docMk/>
            <pc:sldMk cId="470278677" sldId="344"/>
            <ac:spMk id="4" creationId="{00000000-0000-0000-0000-000000000000}"/>
          </ac:spMkLst>
        </pc:spChg>
      </pc:sldChg>
      <pc:sldChg chg="modSp mod">
        <pc:chgData name="Izso Henrietta DWP Brighton and Hove Work Coach" userId="ce4511e5-ea4d-45df-a6c9-fde96d277810" providerId="ADAL" clId="{A8F64DA4-CEA8-43F3-80CD-DE613EDA9DED}" dt="2024-11-21T10:13:50.572" v="384" actId="20577"/>
        <pc:sldMkLst>
          <pc:docMk/>
          <pc:sldMk cId="879915195" sldId="345"/>
        </pc:sldMkLst>
        <pc:spChg chg="mod">
          <ac:chgData name="Izso Henrietta DWP Brighton and Hove Work Coach" userId="ce4511e5-ea4d-45df-a6c9-fde96d277810" providerId="ADAL" clId="{A8F64DA4-CEA8-43F3-80CD-DE613EDA9DED}" dt="2024-11-21T10:13:50.572" v="384" actId="20577"/>
          <ac:spMkLst>
            <pc:docMk/>
            <pc:sldMk cId="879915195" sldId="345"/>
            <ac:spMk id="4" creationId="{00000000-0000-0000-0000-000000000000}"/>
          </ac:spMkLst>
        </pc:spChg>
      </pc:sldChg>
      <pc:sldChg chg="addSp delSp modSp mod">
        <pc:chgData name="Izso Henrietta DWP Brighton and Hove Work Coach" userId="ce4511e5-ea4d-45df-a6c9-fde96d277810" providerId="ADAL" clId="{A8F64DA4-CEA8-43F3-80CD-DE613EDA9DED}" dt="2024-11-21T10:07:24.453" v="278" actId="20577"/>
        <pc:sldMkLst>
          <pc:docMk/>
          <pc:sldMk cId="3281512869" sldId="347"/>
        </pc:sldMkLst>
        <pc:spChg chg="mod">
          <ac:chgData name="Izso Henrietta DWP Brighton and Hove Work Coach" userId="ce4511e5-ea4d-45df-a6c9-fde96d277810" providerId="ADAL" clId="{A8F64DA4-CEA8-43F3-80CD-DE613EDA9DED}" dt="2024-11-21T10:07:24.453" v="278" actId="20577"/>
          <ac:spMkLst>
            <pc:docMk/>
            <pc:sldMk cId="3281512869" sldId="347"/>
            <ac:spMk id="4" creationId="{B20C1A94-4ACD-CDC6-7893-A4BD300D921C}"/>
          </ac:spMkLst>
        </pc:spChg>
        <pc:spChg chg="add del mod">
          <ac:chgData name="Izso Henrietta DWP Brighton and Hove Work Coach" userId="ce4511e5-ea4d-45df-a6c9-fde96d277810" providerId="ADAL" clId="{A8F64DA4-CEA8-43F3-80CD-DE613EDA9DED}" dt="2024-11-21T10:06:14.650" v="178"/>
          <ac:spMkLst>
            <pc:docMk/>
            <pc:sldMk cId="3281512869" sldId="347"/>
            <ac:spMk id="5" creationId="{E58B11F0-355B-DDBA-8EED-938DE9C89F66}"/>
          </ac:spMkLst>
        </pc:spChg>
        <pc:picChg chg="add mod">
          <ac:chgData name="Izso Henrietta DWP Brighton and Hove Work Coach" userId="ce4511e5-ea4d-45df-a6c9-fde96d277810" providerId="ADAL" clId="{A8F64DA4-CEA8-43F3-80CD-DE613EDA9DED}" dt="2024-11-21T10:05:57.213" v="176" actId="1076"/>
          <ac:picMkLst>
            <pc:docMk/>
            <pc:sldMk cId="3281512869" sldId="347"/>
            <ac:picMk id="1026" creationId="{8677CCDC-73EC-3261-DEF5-BC813E9B17B6}"/>
          </ac:picMkLst>
        </pc:picChg>
      </pc:sldChg>
      <pc:sldChg chg="modSp mod">
        <pc:chgData name="Izso Henrietta DWP Brighton and Hove Work Coach" userId="ce4511e5-ea4d-45df-a6c9-fde96d277810" providerId="ADAL" clId="{A8F64DA4-CEA8-43F3-80CD-DE613EDA9DED}" dt="2024-11-21T10:04:27.498" v="169" actId="20577"/>
        <pc:sldMkLst>
          <pc:docMk/>
          <pc:sldMk cId="1073319094" sldId="348"/>
        </pc:sldMkLst>
        <pc:spChg chg="mod">
          <ac:chgData name="Izso Henrietta DWP Brighton and Hove Work Coach" userId="ce4511e5-ea4d-45df-a6c9-fde96d277810" providerId="ADAL" clId="{A8F64DA4-CEA8-43F3-80CD-DE613EDA9DED}" dt="2024-11-21T10:04:27.498" v="169" actId="20577"/>
          <ac:spMkLst>
            <pc:docMk/>
            <pc:sldMk cId="1073319094" sldId="348"/>
            <ac:spMk id="3" creationId="{8F8D75F4-621E-1CEC-C7FA-7902780BECAA}"/>
          </ac:spMkLst>
        </pc:spChg>
      </pc:sldChg>
      <pc:sldChg chg="addSp delSp modSp mod modClrScheme chgLayout">
        <pc:chgData name="Izso Henrietta DWP Brighton and Hove Work Coach" userId="ce4511e5-ea4d-45df-a6c9-fde96d277810" providerId="ADAL" clId="{A8F64DA4-CEA8-43F3-80CD-DE613EDA9DED}" dt="2024-11-21T10:08:09.040" v="287" actId="20577"/>
        <pc:sldMkLst>
          <pc:docMk/>
          <pc:sldMk cId="3503159906" sldId="349"/>
        </pc:sldMkLst>
        <pc:spChg chg="mod">
          <ac:chgData name="Izso Henrietta DWP Brighton and Hove Work Coach" userId="ce4511e5-ea4d-45df-a6c9-fde96d277810" providerId="ADAL" clId="{A8F64DA4-CEA8-43F3-80CD-DE613EDA9DED}" dt="2024-11-21T10:02:02.237" v="85" actId="26606"/>
          <ac:spMkLst>
            <pc:docMk/>
            <pc:sldMk cId="3503159906" sldId="349"/>
            <ac:spMk id="2" creationId="{F200466C-06AF-121F-5DB6-C0CC4CBFC32C}"/>
          </ac:spMkLst>
        </pc:spChg>
        <pc:spChg chg="mod">
          <ac:chgData name="Izso Henrietta DWP Brighton and Hove Work Coach" userId="ce4511e5-ea4d-45df-a6c9-fde96d277810" providerId="ADAL" clId="{A8F64DA4-CEA8-43F3-80CD-DE613EDA9DED}" dt="2024-11-21T10:08:09.040" v="287" actId="20577"/>
          <ac:spMkLst>
            <pc:docMk/>
            <pc:sldMk cId="3503159906" sldId="349"/>
            <ac:spMk id="3" creationId="{13960508-C3D9-C16E-11E3-DBC2C97E08B1}"/>
          </ac:spMkLst>
        </pc:spChg>
        <pc:spChg chg="mod">
          <ac:chgData name="Izso Henrietta DWP Brighton and Hove Work Coach" userId="ce4511e5-ea4d-45df-a6c9-fde96d277810" providerId="ADAL" clId="{A8F64DA4-CEA8-43F3-80CD-DE613EDA9DED}" dt="2024-11-21T10:02:02.237" v="85" actId="26606"/>
          <ac:spMkLst>
            <pc:docMk/>
            <pc:sldMk cId="3503159906" sldId="349"/>
            <ac:spMk id="4" creationId="{D57FAA17-474A-44DB-318C-C7234348DE2C}"/>
          </ac:spMkLst>
        </pc:spChg>
        <pc:spChg chg="del">
          <ac:chgData name="Izso Henrietta DWP Brighton and Hove Work Coach" userId="ce4511e5-ea4d-45df-a6c9-fde96d277810" providerId="ADAL" clId="{A8F64DA4-CEA8-43F3-80CD-DE613EDA9DED}" dt="2024-11-21T10:01:43.953" v="82"/>
          <ac:spMkLst>
            <pc:docMk/>
            <pc:sldMk cId="3503159906" sldId="349"/>
            <ac:spMk id="9" creationId="{BDD1D9A2-FE09-E3D0-B439-CF8B44514602}"/>
          </ac:spMkLst>
        </pc:spChg>
        <pc:picChg chg="add mod">
          <ac:chgData name="Izso Henrietta DWP Brighton and Hove Work Coach" userId="ce4511e5-ea4d-45df-a6c9-fde96d277810" providerId="ADAL" clId="{A8F64DA4-CEA8-43F3-80CD-DE613EDA9DED}" dt="2024-11-21T10:02:02.237" v="85" actId="26606"/>
          <ac:picMkLst>
            <pc:docMk/>
            <pc:sldMk cId="3503159906" sldId="349"/>
            <ac:picMk id="6" creationId="{2F09AC03-0E79-7835-335F-3DE0D0A9EAF2}"/>
          </ac:picMkLst>
        </pc:picChg>
      </pc:sldChg>
      <pc:sldChg chg="modSp mod">
        <pc:chgData name="Izso Henrietta DWP Brighton and Hove Work Coach" userId="ce4511e5-ea4d-45df-a6c9-fde96d277810" providerId="ADAL" clId="{A8F64DA4-CEA8-43F3-80CD-DE613EDA9DED}" dt="2024-11-21T09:58:30.401" v="66" actId="20577"/>
        <pc:sldMkLst>
          <pc:docMk/>
          <pc:sldMk cId="2088447300" sldId="352"/>
        </pc:sldMkLst>
        <pc:spChg chg="mod">
          <ac:chgData name="Izso Henrietta DWP Brighton and Hove Work Coach" userId="ce4511e5-ea4d-45df-a6c9-fde96d277810" providerId="ADAL" clId="{A8F64DA4-CEA8-43F3-80CD-DE613EDA9DED}" dt="2024-11-21T09:58:30.401" v="66" actId="20577"/>
          <ac:spMkLst>
            <pc:docMk/>
            <pc:sldMk cId="2088447300" sldId="352"/>
            <ac:spMk id="2" creationId="{448552FC-E95C-74E8-853E-DCE77E07CA2F}"/>
          </ac:spMkLst>
        </pc:spChg>
      </pc:sldChg>
      <pc:sldChg chg="modSp add mod">
        <pc:chgData name="Izso Henrietta DWP Brighton and Hove Work Coach" userId="ce4511e5-ea4d-45df-a6c9-fde96d277810" providerId="ADAL" clId="{A8F64DA4-CEA8-43F3-80CD-DE613EDA9DED}" dt="2024-11-21T10:29:40.099" v="739" actId="255"/>
        <pc:sldMkLst>
          <pc:docMk/>
          <pc:sldMk cId="560913758" sldId="355"/>
        </pc:sldMkLst>
        <pc:spChg chg="mod">
          <ac:chgData name="Izso Henrietta DWP Brighton and Hove Work Coach" userId="ce4511e5-ea4d-45df-a6c9-fde96d277810" providerId="ADAL" clId="{A8F64DA4-CEA8-43F3-80CD-DE613EDA9DED}" dt="2024-11-21T10:25:59.342" v="672" actId="20577"/>
          <ac:spMkLst>
            <pc:docMk/>
            <pc:sldMk cId="560913758" sldId="355"/>
            <ac:spMk id="3" creationId="{00000000-0000-0000-0000-000000000000}"/>
          </ac:spMkLst>
        </pc:spChg>
        <pc:spChg chg="mod">
          <ac:chgData name="Izso Henrietta DWP Brighton and Hove Work Coach" userId="ce4511e5-ea4d-45df-a6c9-fde96d277810" providerId="ADAL" clId="{A8F64DA4-CEA8-43F3-80CD-DE613EDA9DED}" dt="2024-11-21T10:29:40.099" v="739" actId="255"/>
          <ac:spMkLst>
            <pc:docMk/>
            <pc:sldMk cId="560913758" sldId="355"/>
            <ac:spMk id="4"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D1245-BEE6-4E19-B2D1-71DEC887A1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86CE19-72DC-4739-8521-6DDF318DCF96}">
      <dgm:prSet/>
      <dgm:spPr/>
      <dgm:t>
        <a:bodyPr/>
        <a:lstStyle/>
        <a:p>
          <a:endParaRPr lang="en-US" dirty="0"/>
        </a:p>
      </dgm:t>
    </dgm:pt>
    <dgm:pt modelId="{1D567C2E-C3FF-4EFC-8A88-C56624B886EE}" type="parTrans" cxnId="{13868307-4019-4B79-B14E-84276AF8D683}">
      <dgm:prSet/>
      <dgm:spPr/>
      <dgm:t>
        <a:bodyPr/>
        <a:lstStyle/>
        <a:p>
          <a:endParaRPr lang="en-US"/>
        </a:p>
      </dgm:t>
    </dgm:pt>
    <dgm:pt modelId="{3DEBACA9-2398-4D70-924D-339F7079AF6F}" type="sibTrans" cxnId="{13868307-4019-4B79-B14E-84276AF8D683}">
      <dgm:prSet/>
      <dgm:spPr/>
      <dgm:t>
        <a:bodyPr/>
        <a:lstStyle/>
        <a:p>
          <a:endParaRPr lang="en-US"/>
        </a:p>
      </dgm:t>
    </dgm:pt>
    <dgm:pt modelId="{891D7B73-7C42-4CB7-98A7-CB431FA219E9}">
      <dgm:prSet/>
      <dgm:spPr/>
      <dgm:t>
        <a:bodyPr/>
        <a:lstStyle/>
        <a:p>
          <a:r>
            <a:rPr lang="en-US" dirty="0"/>
            <a:t>Always tell your work coach that you are carrying for someone, even if it is an unpaid carer role</a:t>
          </a:r>
        </a:p>
      </dgm:t>
    </dgm:pt>
    <dgm:pt modelId="{D59B96E2-72A5-43B3-8104-36641BC82CF8}" type="parTrans" cxnId="{D0E8F97B-BE0A-472C-9CFA-72ED2471CBB4}">
      <dgm:prSet/>
      <dgm:spPr/>
      <dgm:t>
        <a:bodyPr/>
        <a:lstStyle/>
        <a:p>
          <a:endParaRPr lang="en-US"/>
        </a:p>
      </dgm:t>
    </dgm:pt>
    <dgm:pt modelId="{9EFD857C-024C-45FC-B6E7-416DD28B7F48}" type="sibTrans" cxnId="{D0E8F97B-BE0A-472C-9CFA-72ED2471CBB4}">
      <dgm:prSet/>
      <dgm:spPr/>
      <dgm:t>
        <a:bodyPr/>
        <a:lstStyle/>
        <a:p>
          <a:endParaRPr lang="en-US"/>
        </a:p>
      </dgm:t>
    </dgm:pt>
    <dgm:pt modelId="{3D06B220-9619-414B-B8D9-FC474A57F621}">
      <dgm:prSet/>
      <dgm:spPr/>
      <dgm:t>
        <a:bodyPr/>
        <a:lstStyle/>
        <a:p>
          <a:endParaRPr lang="en-US" dirty="0"/>
        </a:p>
      </dgm:t>
    </dgm:pt>
    <dgm:pt modelId="{4D0673C8-B776-4D03-8AD6-413799B56CB4}" type="parTrans" cxnId="{437A5401-E1F5-48CF-93AD-F811784942C1}">
      <dgm:prSet/>
      <dgm:spPr/>
      <dgm:t>
        <a:bodyPr/>
        <a:lstStyle/>
        <a:p>
          <a:endParaRPr lang="en-US"/>
        </a:p>
      </dgm:t>
    </dgm:pt>
    <dgm:pt modelId="{8AB3AC53-F882-4D5E-88FD-39E3BB26C5CE}" type="sibTrans" cxnId="{437A5401-E1F5-48CF-93AD-F811784942C1}">
      <dgm:prSet/>
      <dgm:spPr/>
      <dgm:t>
        <a:bodyPr/>
        <a:lstStyle/>
        <a:p>
          <a:endParaRPr lang="en-US"/>
        </a:p>
      </dgm:t>
    </dgm:pt>
    <dgm:pt modelId="{4A02668E-AB7A-4DFD-A3A2-FAC9AADC620B}">
      <dgm:prSet/>
      <dgm:spPr/>
      <dgm:t>
        <a:bodyPr/>
        <a:lstStyle/>
        <a:p>
          <a:r>
            <a:rPr lang="en-US"/>
            <a:t>Report Change of circumstances on your UC account. (Carrying for someone)</a:t>
          </a:r>
          <a:endParaRPr lang="en-US" dirty="0"/>
        </a:p>
      </dgm:t>
    </dgm:pt>
    <dgm:pt modelId="{3757CB6F-B5C4-4454-83E1-5B2467CB2585}" type="parTrans" cxnId="{3B5FCD15-B10D-493F-95F1-6D2D5749B166}">
      <dgm:prSet/>
      <dgm:spPr/>
      <dgm:t>
        <a:bodyPr/>
        <a:lstStyle/>
        <a:p>
          <a:endParaRPr lang="en-GB"/>
        </a:p>
      </dgm:t>
    </dgm:pt>
    <dgm:pt modelId="{4DA598EC-3663-4FB0-8C9C-A80DF95C794F}" type="sibTrans" cxnId="{3B5FCD15-B10D-493F-95F1-6D2D5749B166}">
      <dgm:prSet/>
      <dgm:spPr/>
      <dgm:t>
        <a:bodyPr/>
        <a:lstStyle/>
        <a:p>
          <a:endParaRPr lang="en-GB"/>
        </a:p>
      </dgm:t>
    </dgm:pt>
    <dgm:pt modelId="{B48E9451-BA31-4419-9749-C70227CE4ADB}" type="pres">
      <dgm:prSet presAssocID="{F5FD1245-BEE6-4E19-B2D1-71DEC887A1D6}" presName="vert0" presStyleCnt="0">
        <dgm:presLayoutVars>
          <dgm:dir/>
          <dgm:animOne val="branch"/>
          <dgm:animLvl val="lvl"/>
        </dgm:presLayoutVars>
      </dgm:prSet>
      <dgm:spPr/>
    </dgm:pt>
    <dgm:pt modelId="{7CAB519A-62AD-4230-A532-E391D502CF01}" type="pres">
      <dgm:prSet presAssocID="{1586CE19-72DC-4739-8521-6DDF318DCF96}" presName="thickLine" presStyleLbl="alignNode1" presStyleIdx="0" presStyleCnt="4"/>
      <dgm:spPr/>
    </dgm:pt>
    <dgm:pt modelId="{33ADDAB8-F90C-43EF-BCEA-8F380B482E3A}" type="pres">
      <dgm:prSet presAssocID="{1586CE19-72DC-4739-8521-6DDF318DCF96}" presName="horz1" presStyleCnt="0"/>
      <dgm:spPr/>
    </dgm:pt>
    <dgm:pt modelId="{81C5AD3F-42E4-45EF-89AF-AC0DA8E8CE04}" type="pres">
      <dgm:prSet presAssocID="{1586CE19-72DC-4739-8521-6DDF318DCF96}" presName="tx1" presStyleLbl="revTx" presStyleIdx="0" presStyleCnt="4"/>
      <dgm:spPr/>
    </dgm:pt>
    <dgm:pt modelId="{DB3CD4AF-E039-4449-B180-6219788E7C3E}" type="pres">
      <dgm:prSet presAssocID="{1586CE19-72DC-4739-8521-6DDF318DCF96}" presName="vert1" presStyleCnt="0"/>
      <dgm:spPr/>
    </dgm:pt>
    <dgm:pt modelId="{84DEBB44-BADB-4128-8A83-CC7933DEABC5}" type="pres">
      <dgm:prSet presAssocID="{891D7B73-7C42-4CB7-98A7-CB431FA219E9}" presName="thickLine" presStyleLbl="alignNode1" presStyleIdx="1" presStyleCnt="4"/>
      <dgm:spPr/>
    </dgm:pt>
    <dgm:pt modelId="{CEBEF497-4120-4CF5-97A1-32AFA111BC53}" type="pres">
      <dgm:prSet presAssocID="{891D7B73-7C42-4CB7-98A7-CB431FA219E9}" presName="horz1" presStyleCnt="0"/>
      <dgm:spPr/>
    </dgm:pt>
    <dgm:pt modelId="{82510617-EDF9-427B-AE03-1EE650B56D44}" type="pres">
      <dgm:prSet presAssocID="{891D7B73-7C42-4CB7-98A7-CB431FA219E9}" presName="tx1" presStyleLbl="revTx" presStyleIdx="1" presStyleCnt="4"/>
      <dgm:spPr/>
    </dgm:pt>
    <dgm:pt modelId="{7DD89BA1-5F6F-47CB-BF2B-34CF5AB112BB}" type="pres">
      <dgm:prSet presAssocID="{891D7B73-7C42-4CB7-98A7-CB431FA219E9}" presName="vert1" presStyleCnt="0"/>
      <dgm:spPr/>
    </dgm:pt>
    <dgm:pt modelId="{98A2D822-87BC-4721-831C-2151DFBB99B1}" type="pres">
      <dgm:prSet presAssocID="{3D06B220-9619-414B-B8D9-FC474A57F621}" presName="thickLine" presStyleLbl="alignNode1" presStyleIdx="2" presStyleCnt="4"/>
      <dgm:spPr/>
    </dgm:pt>
    <dgm:pt modelId="{A7C8CD29-5E75-4D30-AC05-F760BCFA0ECB}" type="pres">
      <dgm:prSet presAssocID="{3D06B220-9619-414B-B8D9-FC474A57F621}" presName="horz1" presStyleCnt="0"/>
      <dgm:spPr/>
    </dgm:pt>
    <dgm:pt modelId="{98943A79-242C-4261-8CCF-42338D767FFE}" type="pres">
      <dgm:prSet presAssocID="{3D06B220-9619-414B-B8D9-FC474A57F621}" presName="tx1" presStyleLbl="revTx" presStyleIdx="2" presStyleCnt="4"/>
      <dgm:spPr/>
    </dgm:pt>
    <dgm:pt modelId="{2D077F47-00AC-4896-B943-3DC2D5D2F400}" type="pres">
      <dgm:prSet presAssocID="{3D06B220-9619-414B-B8D9-FC474A57F621}" presName="vert1" presStyleCnt="0"/>
      <dgm:spPr/>
    </dgm:pt>
    <dgm:pt modelId="{A19AA760-4056-485E-A305-9C04D212ED30}" type="pres">
      <dgm:prSet presAssocID="{4A02668E-AB7A-4DFD-A3A2-FAC9AADC620B}" presName="thickLine" presStyleLbl="alignNode1" presStyleIdx="3" presStyleCnt="4"/>
      <dgm:spPr/>
    </dgm:pt>
    <dgm:pt modelId="{B17344EA-5B23-4BEA-8C47-069B0DB13991}" type="pres">
      <dgm:prSet presAssocID="{4A02668E-AB7A-4DFD-A3A2-FAC9AADC620B}" presName="horz1" presStyleCnt="0"/>
      <dgm:spPr/>
    </dgm:pt>
    <dgm:pt modelId="{AED74D80-F2EE-48B3-88EE-C6CA8EDBD6BE}" type="pres">
      <dgm:prSet presAssocID="{4A02668E-AB7A-4DFD-A3A2-FAC9AADC620B}" presName="tx1" presStyleLbl="revTx" presStyleIdx="3" presStyleCnt="4"/>
      <dgm:spPr/>
    </dgm:pt>
    <dgm:pt modelId="{98D0EB43-9BC9-4506-B421-4F0D58FFEFBB}" type="pres">
      <dgm:prSet presAssocID="{4A02668E-AB7A-4DFD-A3A2-FAC9AADC620B}" presName="vert1" presStyleCnt="0"/>
      <dgm:spPr/>
    </dgm:pt>
  </dgm:ptLst>
  <dgm:cxnLst>
    <dgm:cxn modelId="{437A5401-E1F5-48CF-93AD-F811784942C1}" srcId="{F5FD1245-BEE6-4E19-B2D1-71DEC887A1D6}" destId="{3D06B220-9619-414B-B8D9-FC474A57F621}" srcOrd="2" destOrd="0" parTransId="{4D0673C8-B776-4D03-8AD6-413799B56CB4}" sibTransId="{8AB3AC53-F882-4D5E-88FD-39E3BB26C5CE}"/>
    <dgm:cxn modelId="{CE000D03-D4CC-4FA1-AC46-728778887617}" type="presOf" srcId="{F5FD1245-BEE6-4E19-B2D1-71DEC887A1D6}" destId="{B48E9451-BA31-4419-9749-C70227CE4ADB}" srcOrd="0" destOrd="0" presId="urn:microsoft.com/office/officeart/2008/layout/LinedList"/>
    <dgm:cxn modelId="{13868307-4019-4B79-B14E-84276AF8D683}" srcId="{F5FD1245-BEE6-4E19-B2D1-71DEC887A1D6}" destId="{1586CE19-72DC-4739-8521-6DDF318DCF96}" srcOrd="0" destOrd="0" parTransId="{1D567C2E-C3FF-4EFC-8A88-C56624B886EE}" sibTransId="{3DEBACA9-2398-4D70-924D-339F7079AF6F}"/>
    <dgm:cxn modelId="{3B5FCD15-B10D-493F-95F1-6D2D5749B166}" srcId="{F5FD1245-BEE6-4E19-B2D1-71DEC887A1D6}" destId="{4A02668E-AB7A-4DFD-A3A2-FAC9AADC620B}" srcOrd="3" destOrd="0" parTransId="{3757CB6F-B5C4-4454-83E1-5B2467CB2585}" sibTransId="{4DA598EC-3663-4FB0-8C9C-A80DF95C794F}"/>
    <dgm:cxn modelId="{0293561E-A530-4CE0-8C8F-C3B64E889D47}" type="presOf" srcId="{891D7B73-7C42-4CB7-98A7-CB431FA219E9}" destId="{82510617-EDF9-427B-AE03-1EE650B56D44}" srcOrd="0" destOrd="0" presId="urn:microsoft.com/office/officeart/2008/layout/LinedList"/>
    <dgm:cxn modelId="{55A92158-9B89-42B7-A483-6C71E55F6B0C}" type="presOf" srcId="{1586CE19-72DC-4739-8521-6DDF318DCF96}" destId="{81C5AD3F-42E4-45EF-89AF-AC0DA8E8CE04}" srcOrd="0" destOrd="0" presId="urn:microsoft.com/office/officeart/2008/layout/LinedList"/>
    <dgm:cxn modelId="{D0E8F97B-BE0A-472C-9CFA-72ED2471CBB4}" srcId="{F5FD1245-BEE6-4E19-B2D1-71DEC887A1D6}" destId="{891D7B73-7C42-4CB7-98A7-CB431FA219E9}" srcOrd="1" destOrd="0" parTransId="{D59B96E2-72A5-43B3-8104-36641BC82CF8}" sibTransId="{9EFD857C-024C-45FC-B6E7-416DD28B7F48}"/>
    <dgm:cxn modelId="{218F8087-D933-480D-AC69-638C6DB264D8}" type="presOf" srcId="{3D06B220-9619-414B-B8D9-FC474A57F621}" destId="{98943A79-242C-4261-8CCF-42338D767FFE}" srcOrd="0" destOrd="0" presId="urn:microsoft.com/office/officeart/2008/layout/LinedList"/>
    <dgm:cxn modelId="{1FBAE1A7-9348-42AE-885C-838E478A6D6B}" type="presOf" srcId="{4A02668E-AB7A-4DFD-A3A2-FAC9AADC620B}" destId="{AED74D80-F2EE-48B3-88EE-C6CA8EDBD6BE}" srcOrd="0" destOrd="0" presId="urn:microsoft.com/office/officeart/2008/layout/LinedList"/>
    <dgm:cxn modelId="{A3D3C248-33DA-4032-BDC2-CCDFABE9BC38}" type="presParOf" srcId="{B48E9451-BA31-4419-9749-C70227CE4ADB}" destId="{7CAB519A-62AD-4230-A532-E391D502CF01}" srcOrd="0" destOrd="0" presId="urn:microsoft.com/office/officeart/2008/layout/LinedList"/>
    <dgm:cxn modelId="{CD7D95C0-B578-4FD1-8B92-3622EA3AADDB}" type="presParOf" srcId="{B48E9451-BA31-4419-9749-C70227CE4ADB}" destId="{33ADDAB8-F90C-43EF-BCEA-8F380B482E3A}" srcOrd="1" destOrd="0" presId="urn:microsoft.com/office/officeart/2008/layout/LinedList"/>
    <dgm:cxn modelId="{BB2B9ACF-67DD-41EB-888A-E461F590C797}" type="presParOf" srcId="{33ADDAB8-F90C-43EF-BCEA-8F380B482E3A}" destId="{81C5AD3F-42E4-45EF-89AF-AC0DA8E8CE04}" srcOrd="0" destOrd="0" presId="urn:microsoft.com/office/officeart/2008/layout/LinedList"/>
    <dgm:cxn modelId="{8E3E58F7-2061-41F9-8897-025856712A40}" type="presParOf" srcId="{33ADDAB8-F90C-43EF-BCEA-8F380B482E3A}" destId="{DB3CD4AF-E039-4449-B180-6219788E7C3E}" srcOrd="1" destOrd="0" presId="urn:microsoft.com/office/officeart/2008/layout/LinedList"/>
    <dgm:cxn modelId="{DFEDED7A-C5B0-4800-AAFF-33274A7D7908}" type="presParOf" srcId="{B48E9451-BA31-4419-9749-C70227CE4ADB}" destId="{84DEBB44-BADB-4128-8A83-CC7933DEABC5}" srcOrd="2" destOrd="0" presId="urn:microsoft.com/office/officeart/2008/layout/LinedList"/>
    <dgm:cxn modelId="{5B188343-2754-4C85-B627-374F75B96A6D}" type="presParOf" srcId="{B48E9451-BA31-4419-9749-C70227CE4ADB}" destId="{CEBEF497-4120-4CF5-97A1-32AFA111BC53}" srcOrd="3" destOrd="0" presId="urn:microsoft.com/office/officeart/2008/layout/LinedList"/>
    <dgm:cxn modelId="{1A5C2DD0-F691-4A71-BAC7-8B7AB117D158}" type="presParOf" srcId="{CEBEF497-4120-4CF5-97A1-32AFA111BC53}" destId="{82510617-EDF9-427B-AE03-1EE650B56D44}" srcOrd="0" destOrd="0" presId="urn:microsoft.com/office/officeart/2008/layout/LinedList"/>
    <dgm:cxn modelId="{C865E0D9-775F-4110-9B83-5C468A8ED4C5}" type="presParOf" srcId="{CEBEF497-4120-4CF5-97A1-32AFA111BC53}" destId="{7DD89BA1-5F6F-47CB-BF2B-34CF5AB112BB}" srcOrd="1" destOrd="0" presId="urn:microsoft.com/office/officeart/2008/layout/LinedList"/>
    <dgm:cxn modelId="{D16A9758-9669-4568-ADB0-03B39AC92BA3}" type="presParOf" srcId="{B48E9451-BA31-4419-9749-C70227CE4ADB}" destId="{98A2D822-87BC-4721-831C-2151DFBB99B1}" srcOrd="4" destOrd="0" presId="urn:microsoft.com/office/officeart/2008/layout/LinedList"/>
    <dgm:cxn modelId="{270A2607-C668-479E-8F09-3C5E9C7EDF5F}" type="presParOf" srcId="{B48E9451-BA31-4419-9749-C70227CE4ADB}" destId="{A7C8CD29-5E75-4D30-AC05-F760BCFA0ECB}" srcOrd="5" destOrd="0" presId="urn:microsoft.com/office/officeart/2008/layout/LinedList"/>
    <dgm:cxn modelId="{BFE42969-A910-4E8A-8805-F21EA5103AB2}" type="presParOf" srcId="{A7C8CD29-5E75-4D30-AC05-F760BCFA0ECB}" destId="{98943A79-242C-4261-8CCF-42338D767FFE}" srcOrd="0" destOrd="0" presId="urn:microsoft.com/office/officeart/2008/layout/LinedList"/>
    <dgm:cxn modelId="{0D273B7B-E21D-4246-A8DD-67F762232AC9}" type="presParOf" srcId="{A7C8CD29-5E75-4D30-AC05-F760BCFA0ECB}" destId="{2D077F47-00AC-4896-B943-3DC2D5D2F400}" srcOrd="1" destOrd="0" presId="urn:microsoft.com/office/officeart/2008/layout/LinedList"/>
    <dgm:cxn modelId="{EB5FDA50-5289-468A-AED6-D133CAD9C018}" type="presParOf" srcId="{B48E9451-BA31-4419-9749-C70227CE4ADB}" destId="{A19AA760-4056-485E-A305-9C04D212ED30}" srcOrd="6" destOrd="0" presId="urn:microsoft.com/office/officeart/2008/layout/LinedList"/>
    <dgm:cxn modelId="{3391BFC9-E3EC-4C2F-B602-F68BCE8F52B2}" type="presParOf" srcId="{B48E9451-BA31-4419-9749-C70227CE4ADB}" destId="{B17344EA-5B23-4BEA-8C47-069B0DB13991}" srcOrd="7" destOrd="0" presId="urn:microsoft.com/office/officeart/2008/layout/LinedList"/>
    <dgm:cxn modelId="{E4EFB059-2040-4B4E-BF3D-758191831173}" type="presParOf" srcId="{B17344EA-5B23-4BEA-8C47-069B0DB13991}" destId="{AED74D80-F2EE-48B3-88EE-C6CA8EDBD6BE}" srcOrd="0" destOrd="0" presId="urn:microsoft.com/office/officeart/2008/layout/LinedList"/>
    <dgm:cxn modelId="{9C8C9AF0-E470-4EF6-9EB3-6465E18D0C2E}" type="presParOf" srcId="{B17344EA-5B23-4BEA-8C47-069B0DB13991}" destId="{98D0EB43-9BC9-4506-B421-4F0D58FFEFB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AB519A-62AD-4230-A532-E391D502CF01}">
      <dsp:nvSpPr>
        <dsp:cNvPr id="0" name=""/>
        <dsp:cNvSpPr/>
      </dsp:nvSpPr>
      <dsp:spPr>
        <a:xfrm>
          <a:off x="0" y="0"/>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5AD3F-42E4-45EF-89AF-AC0DA8E8CE04}">
      <dsp:nvSpPr>
        <dsp:cNvPr id="0" name=""/>
        <dsp:cNvSpPr/>
      </dsp:nvSpPr>
      <dsp:spPr>
        <a:xfrm>
          <a:off x="0" y="0"/>
          <a:ext cx="4041775" cy="9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0"/>
        <a:ext cx="4041775" cy="987822"/>
      </dsp:txXfrm>
    </dsp:sp>
    <dsp:sp modelId="{84DEBB44-BADB-4128-8A83-CC7933DEABC5}">
      <dsp:nvSpPr>
        <dsp:cNvPr id="0" name=""/>
        <dsp:cNvSpPr/>
      </dsp:nvSpPr>
      <dsp:spPr>
        <a:xfrm>
          <a:off x="0" y="987822"/>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10617-EDF9-427B-AE03-1EE650B56D44}">
      <dsp:nvSpPr>
        <dsp:cNvPr id="0" name=""/>
        <dsp:cNvSpPr/>
      </dsp:nvSpPr>
      <dsp:spPr>
        <a:xfrm>
          <a:off x="0" y="987822"/>
          <a:ext cx="4041775" cy="9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Always tell your work coach that you are carrying for someone, even if it is an unpaid carer role</a:t>
          </a:r>
        </a:p>
      </dsp:txBody>
      <dsp:txXfrm>
        <a:off x="0" y="987822"/>
        <a:ext cx="4041775" cy="987822"/>
      </dsp:txXfrm>
    </dsp:sp>
    <dsp:sp modelId="{98A2D822-87BC-4721-831C-2151DFBB99B1}">
      <dsp:nvSpPr>
        <dsp:cNvPr id="0" name=""/>
        <dsp:cNvSpPr/>
      </dsp:nvSpPr>
      <dsp:spPr>
        <a:xfrm>
          <a:off x="0" y="1975644"/>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43A79-242C-4261-8CCF-42338D767FFE}">
      <dsp:nvSpPr>
        <dsp:cNvPr id="0" name=""/>
        <dsp:cNvSpPr/>
      </dsp:nvSpPr>
      <dsp:spPr>
        <a:xfrm>
          <a:off x="0" y="1975644"/>
          <a:ext cx="4041775" cy="9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1975644"/>
        <a:ext cx="4041775" cy="987822"/>
      </dsp:txXfrm>
    </dsp:sp>
    <dsp:sp modelId="{A19AA760-4056-485E-A305-9C04D212ED30}">
      <dsp:nvSpPr>
        <dsp:cNvPr id="0" name=""/>
        <dsp:cNvSpPr/>
      </dsp:nvSpPr>
      <dsp:spPr>
        <a:xfrm>
          <a:off x="0" y="2963466"/>
          <a:ext cx="40417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D74D80-F2EE-48B3-88EE-C6CA8EDBD6BE}">
      <dsp:nvSpPr>
        <dsp:cNvPr id="0" name=""/>
        <dsp:cNvSpPr/>
      </dsp:nvSpPr>
      <dsp:spPr>
        <a:xfrm>
          <a:off x="0" y="2963466"/>
          <a:ext cx="4041775" cy="987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Report Change of circumstances on your UC account. (Carrying for someone)</a:t>
          </a:r>
          <a:endParaRPr lang="en-US" sz="2000" kern="1200" dirty="0"/>
        </a:p>
      </dsp:txBody>
      <dsp:txXfrm>
        <a:off x="0" y="2963466"/>
        <a:ext cx="4041775" cy="9878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FAB9EB-8EC0-846B-98EF-BF8EAAEFD019}"/>
              </a:ext>
            </a:extLst>
          </p:cNvPr>
          <p:cNvSpPr>
            <a:spLocks noGrp="1"/>
          </p:cNvSpPr>
          <p:nvPr>
            <p:ph type="hdr" sz="quarter"/>
          </p:nvPr>
        </p:nvSpPr>
        <p:spPr>
          <a:xfrm>
            <a:off x="0" y="0"/>
            <a:ext cx="2921481" cy="495060"/>
          </a:xfrm>
          <a:prstGeom prst="rect">
            <a:avLst/>
          </a:prstGeom>
        </p:spPr>
        <p:txBody>
          <a:bodyPr vert="horz" lIns="91440" tIns="45720" rIns="91440" bIns="45720" rtlCol="0"/>
          <a:lstStyle>
            <a:lvl1pPr algn="l">
              <a:defRPr sz="1200"/>
            </a:lvl1pPr>
          </a:lstStyle>
          <a:p>
            <a:r>
              <a:rPr lang="en-GB"/>
              <a:t>Carers Rights Day </a:t>
            </a:r>
          </a:p>
        </p:txBody>
      </p:sp>
      <p:sp>
        <p:nvSpPr>
          <p:cNvPr id="3" name="Date Placeholder 2">
            <a:extLst>
              <a:ext uri="{FF2B5EF4-FFF2-40B4-BE49-F238E27FC236}">
                <a16:creationId xmlns:a16="http://schemas.microsoft.com/office/drawing/2014/main" id="{CF4EAC67-3489-D181-35B7-6392EF14543B}"/>
              </a:ext>
            </a:extLst>
          </p:cNvPr>
          <p:cNvSpPr>
            <a:spLocks noGrp="1"/>
          </p:cNvSpPr>
          <p:nvPr>
            <p:ph type="dt" sz="quarter" idx="1"/>
          </p:nvPr>
        </p:nvSpPr>
        <p:spPr>
          <a:xfrm>
            <a:off x="3819108" y="0"/>
            <a:ext cx="2921481" cy="495060"/>
          </a:xfrm>
          <a:prstGeom prst="rect">
            <a:avLst/>
          </a:prstGeom>
        </p:spPr>
        <p:txBody>
          <a:bodyPr vert="horz" lIns="91440" tIns="45720" rIns="91440" bIns="45720" rtlCol="0"/>
          <a:lstStyle>
            <a:lvl1pPr algn="r">
              <a:defRPr sz="1200"/>
            </a:lvl1pPr>
          </a:lstStyle>
          <a:p>
            <a:fld id="{134D6539-AAF6-4506-91B8-0848D6856C22}" type="datetime1">
              <a:rPr lang="en-GB" smtClean="0"/>
              <a:t>20/11/2024</a:t>
            </a:fld>
            <a:endParaRPr lang="en-GB"/>
          </a:p>
        </p:txBody>
      </p:sp>
      <p:sp>
        <p:nvSpPr>
          <p:cNvPr id="4" name="Footer Placeholder 3">
            <a:extLst>
              <a:ext uri="{FF2B5EF4-FFF2-40B4-BE49-F238E27FC236}">
                <a16:creationId xmlns:a16="http://schemas.microsoft.com/office/drawing/2014/main" id="{33C33FBD-EACC-18A1-01B9-85CCE79C0304}"/>
              </a:ext>
            </a:extLst>
          </p:cNvPr>
          <p:cNvSpPr>
            <a:spLocks noGrp="1"/>
          </p:cNvSpPr>
          <p:nvPr>
            <p:ph type="ftr" sz="quarter" idx="2"/>
          </p:nvPr>
        </p:nvSpPr>
        <p:spPr>
          <a:xfrm>
            <a:off x="0" y="9379191"/>
            <a:ext cx="2921481" cy="49506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FF9E7C8-7287-5174-2029-7C9F42D6A704}"/>
              </a:ext>
            </a:extLst>
          </p:cNvPr>
          <p:cNvSpPr>
            <a:spLocks noGrp="1"/>
          </p:cNvSpPr>
          <p:nvPr>
            <p:ph type="sldNum" sz="quarter" idx="3"/>
          </p:nvPr>
        </p:nvSpPr>
        <p:spPr>
          <a:xfrm>
            <a:off x="3819108" y="9379191"/>
            <a:ext cx="2921481" cy="495060"/>
          </a:xfrm>
          <a:prstGeom prst="rect">
            <a:avLst/>
          </a:prstGeom>
        </p:spPr>
        <p:txBody>
          <a:bodyPr vert="horz" lIns="91440" tIns="45720" rIns="91440" bIns="45720" rtlCol="0" anchor="b"/>
          <a:lstStyle>
            <a:lvl1pPr algn="r">
              <a:defRPr sz="1200"/>
            </a:lvl1pPr>
          </a:lstStyle>
          <a:p>
            <a:fld id="{BE9543FD-EAC6-4312-AC1C-B9FCBDBBFF94}" type="slidenum">
              <a:rPr lang="en-GB" smtClean="0"/>
              <a:t>‹#›</a:t>
            </a:fld>
            <a:endParaRPr lang="en-GB"/>
          </a:p>
        </p:txBody>
      </p:sp>
    </p:spTree>
    <p:extLst>
      <p:ext uri="{BB962C8B-B14F-4D97-AF65-F5344CB8AC3E}">
        <p14:creationId xmlns:p14="http://schemas.microsoft.com/office/powerpoint/2010/main" val="74677337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3324" tIns="46662" rIns="93324" bIns="46662" rtlCol="0"/>
          <a:lstStyle>
            <a:lvl1pPr algn="l">
              <a:defRPr sz="1200"/>
            </a:lvl1pPr>
          </a:lstStyle>
          <a:p>
            <a:r>
              <a:rPr lang="en-GB"/>
              <a:t>Carers Rights Day </a:t>
            </a:r>
            <a:endParaRPr lang="en-GB" dirty="0"/>
          </a:p>
        </p:txBody>
      </p:sp>
      <p:sp>
        <p:nvSpPr>
          <p:cNvPr id="3" name="Date Placeholder 2"/>
          <p:cNvSpPr>
            <a:spLocks noGrp="1"/>
          </p:cNvSpPr>
          <p:nvPr>
            <p:ph type="dt" idx="1"/>
          </p:nvPr>
        </p:nvSpPr>
        <p:spPr>
          <a:xfrm>
            <a:off x="3818972" y="0"/>
            <a:ext cx="2921582" cy="493713"/>
          </a:xfrm>
          <a:prstGeom prst="rect">
            <a:avLst/>
          </a:prstGeom>
        </p:spPr>
        <p:txBody>
          <a:bodyPr vert="horz" lIns="93324" tIns="46662" rIns="93324" bIns="46662" rtlCol="0"/>
          <a:lstStyle>
            <a:lvl1pPr algn="r">
              <a:defRPr sz="1200"/>
            </a:lvl1pPr>
          </a:lstStyle>
          <a:p>
            <a:fld id="{9E253271-2F4E-4F83-9C66-F351BE19A485}" type="datetime1">
              <a:rPr lang="en-GB" smtClean="0"/>
              <a:t>20/11/2024</a:t>
            </a:fld>
            <a:endParaRPr lang="en-GB" dirty="0"/>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3324" tIns="46662" rIns="93324" bIns="46662" rtlCol="0" anchor="ctr"/>
          <a:lstStyle/>
          <a:p>
            <a:endParaRPr lang="en-GB" dirty="0"/>
          </a:p>
        </p:txBody>
      </p:sp>
      <p:sp>
        <p:nvSpPr>
          <p:cNvPr id="5" name="Notes Placeholder 4"/>
          <p:cNvSpPr>
            <a:spLocks noGrp="1"/>
          </p:cNvSpPr>
          <p:nvPr>
            <p:ph type="body" sz="quarter" idx="3"/>
          </p:nvPr>
        </p:nvSpPr>
        <p:spPr>
          <a:xfrm>
            <a:off x="674212" y="4690270"/>
            <a:ext cx="5393690" cy="4443413"/>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21582" cy="493713"/>
          </a:xfrm>
          <a:prstGeom prst="rect">
            <a:avLst/>
          </a:prstGeom>
        </p:spPr>
        <p:txBody>
          <a:bodyPr vert="horz" lIns="93324" tIns="46662" rIns="93324" bIns="46662"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2" y="9378824"/>
            <a:ext cx="2921582" cy="493713"/>
          </a:xfrm>
          <a:prstGeom prst="rect">
            <a:avLst/>
          </a:prstGeom>
        </p:spPr>
        <p:txBody>
          <a:bodyPr vert="horz" lIns="93324" tIns="46662" rIns="93324" bIns="46662" rtlCol="0" anchor="b"/>
          <a:lstStyle>
            <a:lvl1pPr algn="r">
              <a:defRPr sz="1200"/>
            </a:lvl1pPr>
          </a:lstStyle>
          <a:p>
            <a:fld id="{8A59EB3A-FECC-4154-A654-2662378A7DA0}" type="slidenum">
              <a:rPr lang="en-GB" smtClean="0"/>
              <a:t>‹#›</a:t>
            </a:fld>
            <a:endParaRPr lang="en-GB" dirty="0"/>
          </a:p>
        </p:txBody>
      </p:sp>
    </p:spTree>
    <p:extLst>
      <p:ext uri="{BB962C8B-B14F-4D97-AF65-F5344CB8AC3E}">
        <p14:creationId xmlns:p14="http://schemas.microsoft.com/office/powerpoint/2010/main" val="3921479498"/>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2A149F0D-6C8A-4335-94EF-910E8955680D}" type="slidenum">
              <a:rPr lang="en-GB" smtClean="0">
                <a:latin typeface="Arial" charset="0"/>
              </a:rPr>
              <a:pPr/>
              <a:t>1</a:t>
            </a:fld>
            <a:endParaRPr lang="en-GB" dirty="0">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dirty="0">
              <a:latin typeface="Arial" charset="0"/>
            </a:endParaRPr>
          </a:p>
        </p:txBody>
      </p:sp>
      <p:sp>
        <p:nvSpPr>
          <p:cNvPr id="2" name="Date Placeholder 1">
            <a:extLst>
              <a:ext uri="{FF2B5EF4-FFF2-40B4-BE49-F238E27FC236}">
                <a16:creationId xmlns:a16="http://schemas.microsoft.com/office/drawing/2014/main" id="{ECF2340B-7478-F7CF-CD59-F22D920EE69D}"/>
              </a:ext>
            </a:extLst>
          </p:cNvPr>
          <p:cNvSpPr>
            <a:spLocks noGrp="1"/>
          </p:cNvSpPr>
          <p:nvPr>
            <p:ph type="dt" idx="1"/>
          </p:nvPr>
        </p:nvSpPr>
        <p:spPr/>
        <p:txBody>
          <a:bodyPr/>
          <a:lstStyle/>
          <a:p>
            <a:fld id="{ADB9CAFF-E264-449F-A270-2EA0C09F5E1D}" type="datetime1">
              <a:rPr lang="en-GB" smtClean="0"/>
              <a:t>20/11/2024</a:t>
            </a:fld>
            <a:endParaRPr lang="en-GB" dirty="0"/>
          </a:p>
        </p:txBody>
      </p:sp>
      <p:sp>
        <p:nvSpPr>
          <p:cNvPr id="3" name="Header Placeholder 2">
            <a:extLst>
              <a:ext uri="{FF2B5EF4-FFF2-40B4-BE49-F238E27FC236}">
                <a16:creationId xmlns:a16="http://schemas.microsoft.com/office/drawing/2014/main" id="{806E88E0-378C-DA01-41CC-AE69698BFAAE}"/>
              </a:ext>
            </a:extLst>
          </p:cNvPr>
          <p:cNvSpPr>
            <a:spLocks noGrp="1"/>
          </p:cNvSpPr>
          <p:nvPr>
            <p:ph type="hdr" sz="quarter"/>
          </p:nvPr>
        </p:nvSpPr>
        <p:spPr/>
        <p:txBody>
          <a:bodyPr/>
          <a:lstStyle/>
          <a:p>
            <a:r>
              <a:rPr lang="en-GB" dirty="0"/>
              <a:t>Carers Rights Day </a:t>
            </a:r>
          </a:p>
        </p:txBody>
      </p:sp>
    </p:spTree>
    <p:extLst>
      <p:ext uri="{BB962C8B-B14F-4D97-AF65-F5344CB8AC3E}">
        <p14:creationId xmlns:p14="http://schemas.microsoft.com/office/powerpoint/2010/main" val="2290277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10</a:t>
            </a:fld>
            <a:endParaRPr lang="en-GB" dirty="0"/>
          </a:p>
        </p:txBody>
      </p:sp>
    </p:spTree>
    <p:extLst>
      <p:ext uri="{BB962C8B-B14F-4D97-AF65-F5344CB8AC3E}">
        <p14:creationId xmlns:p14="http://schemas.microsoft.com/office/powerpoint/2010/main" val="385763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11</a:t>
            </a:fld>
            <a:endParaRPr lang="en-GB" dirty="0"/>
          </a:p>
        </p:txBody>
      </p:sp>
    </p:spTree>
    <p:extLst>
      <p:ext uri="{BB962C8B-B14F-4D97-AF65-F5344CB8AC3E}">
        <p14:creationId xmlns:p14="http://schemas.microsoft.com/office/powerpoint/2010/main" val="1668581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Tx/>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9EB3A-FECC-4154-A654-2662378A7DA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13396CF6-CFE2-76C5-1351-09D20AE031D7}"/>
              </a:ext>
            </a:extLst>
          </p:cNvPr>
          <p:cNvSpPr>
            <a:spLocks noGrp="1"/>
          </p:cNvSpPr>
          <p:nvPr>
            <p:ph type="dt" idx="1"/>
          </p:nvPr>
        </p:nvSpPr>
        <p:spPr/>
        <p:txBody>
          <a:bodyPr/>
          <a:lstStyle/>
          <a:p>
            <a:fld id="{248230B4-587F-44E8-8458-22E084798741}" type="datetime1">
              <a:rPr lang="en-GB" smtClean="0"/>
              <a:t>20/11/2024</a:t>
            </a:fld>
            <a:endParaRPr lang="en-GB" dirty="0"/>
          </a:p>
        </p:txBody>
      </p:sp>
      <p:sp>
        <p:nvSpPr>
          <p:cNvPr id="6" name="Header Placeholder 5">
            <a:extLst>
              <a:ext uri="{FF2B5EF4-FFF2-40B4-BE49-F238E27FC236}">
                <a16:creationId xmlns:a16="http://schemas.microsoft.com/office/drawing/2014/main" id="{A7D95258-7034-C592-EB40-0839851F27B9}"/>
              </a:ext>
            </a:extLst>
          </p:cNvPr>
          <p:cNvSpPr>
            <a:spLocks noGrp="1"/>
          </p:cNvSpPr>
          <p:nvPr>
            <p:ph type="hdr" sz="quarter"/>
          </p:nvPr>
        </p:nvSpPr>
        <p:spPr/>
        <p:txBody>
          <a:bodyPr/>
          <a:lstStyle/>
          <a:p>
            <a:r>
              <a:rPr lang="en-GB"/>
              <a:t>Carers Rights Day </a:t>
            </a:r>
            <a:endParaRPr lang="en-GB" dirty="0"/>
          </a:p>
        </p:txBody>
      </p:sp>
    </p:spTree>
    <p:extLst>
      <p:ext uri="{BB962C8B-B14F-4D97-AF65-F5344CB8AC3E}">
        <p14:creationId xmlns:p14="http://schemas.microsoft.com/office/powerpoint/2010/main" val="3782857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13</a:t>
            </a:fld>
            <a:endParaRPr lang="en-GB" dirty="0"/>
          </a:p>
        </p:txBody>
      </p:sp>
    </p:spTree>
    <p:extLst>
      <p:ext uri="{BB962C8B-B14F-4D97-AF65-F5344CB8AC3E}">
        <p14:creationId xmlns:p14="http://schemas.microsoft.com/office/powerpoint/2010/main" val="3967682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14</a:t>
            </a:fld>
            <a:endParaRPr lang="en-GB" dirty="0"/>
          </a:p>
        </p:txBody>
      </p:sp>
    </p:spTree>
    <p:extLst>
      <p:ext uri="{BB962C8B-B14F-4D97-AF65-F5344CB8AC3E}">
        <p14:creationId xmlns:p14="http://schemas.microsoft.com/office/powerpoint/2010/main" val="1003021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15</a:t>
            </a:fld>
            <a:endParaRPr lang="en-GB" dirty="0"/>
          </a:p>
        </p:txBody>
      </p:sp>
    </p:spTree>
    <p:extLst>
      <p:ext uri="{BB962C8B-B14F-4D97-AF65-F5344CB8AC3E}">
        <p14:creationId xmlns:p14="http://schemas.microsoft.com/office/powerpoint/2010/main" val="26075102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16</a:t>
            </a:fld>
            <a:endParaRPr lang="en-GB" dirty="0"/>
          </a:p>
        </p:txBody>
      </p:sp>
    </p:spTree>
    <p:extLst>
      <p:ext uri="{BB962C8B-B14F-4D97-AF65-F5344CB8AC3E}">
        <p14:creationId xmlns:p14="http://schemas.microsoft.com/office/powerpoint/2010/main" val="447922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sz="1800" b="1" kern="1200" baseline="0" dirty="0">
              <a:solidFill>
                <a:schemeClr val="tx1"/>
              </a:solidFill>
              <a:effectLst/>
              <a:latin typeface="+mn-lt"/>
              <a:ea typeface="+mn-ea"/>
              <a:cs typeface="+mn-cs"/>
            </a:endParaRPr>
          </a:p>
        </p:txBody>
      </p:sp>
      <p:sp>
        <p:nvSpPr>
          <p:cNvPr id="4" name="Date Placeholder 3">
            <a:extLst>
              <a:ext uri="{FF2B5EF4-FFF2-40B4-BE49-F238E27FC236}">
                <a16:creationId xmlns:a16="http://schemas.microsoft.com/office/drawing/2014/main" id="{A5A3B1BD-5636-759C-7214-C0C341A361C9}"/>
              </a:ext>
            </a:extLst>
          </p:cNvPr>
          <p:cNvSpPr>
            <a:spLocks noGrp="1"/>
          </p:cNvSpPr>
          <p:nvPr>
            <p:ph type="dt" idx="1"/>
          </p:nvPr>
        </p:nvSpPr>
        <p:spPr/>
        <p:txBody>
          <a:bodyPr/>
          <a:lstStyle/>
          <a:p>
            <a:fld id="{0D0FAE9A-7585-4C3B-8E8C-911939895A31}" type="datetime1">
              <a:rPr lang="en-GB" smtClean="0"/>
              <a:t>20/11/2024</a:t>
            </a:fld>
            <a:endParaRPr lang="en-GB" dirty="0"/>
          </a:p>
        </p:txBody>
      </p:sp>
      <p:sp>
        <p:nvSpPr>
          <p:cNvPr id="5" name="Slide Number Placeholder 4">
            <a:extLst>
              <a:ext uri="{FF2B5EF4-FFF2-40B4-BE49-F238E27FC236}">
                <a16:creationId xmlns:a16="http://schemas.microsoft.com/office/drawing/2014/main" id="{C1C7CEDC-4F59-1BA7-5192-882AABAB8D13}"/>
              </a:ext>
            </a:extLst>
          </p:cNvPr>
          <p:cNvSpPr>
            <a:spLocks noGrp="1"/>
          </p:cNvSpPr>
          <p:nvPr>
            <p:ph type="sldNum" sz="quarter" idx="5"/>
          </p:nvPr>
        </p:nvSpPr>
        <p:spPr/>
        <p:txBody>
          <a:bodyPr/>
          <a:lstStyle/>
          <a:p>
            <a:fld id="{8A59EB3A-FECC-4154-A654-2662378A7DA0}" type="slidenum">
              <a:rPr lang="en-GB" smtClean="0"/>
              <a:t>17</a:t>
            </a:fld>
            <a:endParaRPr lang="en-GB" dirty="0"/>
          </a:p>
        </p:txBody>
      </p:sp>
      <p:sp>
        <p:nvSpPr>
          <p:cNvPr id="6" name="Header Placeholder 5">
            <a:extLst>
              <a:ext uri="{FF2B5EF4-FFF2-40B4-BE49-F238E27FC236}">
                <a16:creationId xmlns:a16="http://schemas.microsoft.com/office/drawing/2014/main" id="{EBDC5CBC-BBAA-692E-1039-E2B489B747C8}"/>
              </a:ext>
            </a:extLst>
          </p:cNvPr>
          <p:cNvSpPr>
            <a:spLocks noGrp="1"/>
          </p:cNvSpPr>
          <p:nvPr>
            <p:ph type="hdr" sz="quarter"/>
          </p:nvPr>
        </p:nvSpPr>
        <p:spPr/>
        <p:txBody>
          <a:bodyPr/>
          <a:lstStyle/>
          <a:p>
            <a:r>
              <a:rPr lang="en-GB"/>
              <a:t>Carers Rights Day </a:t>
            </a:r>
            <a:endParaRPr lang="en-GB" dirty="0"/>
          </a:p>
        </p:txBody>
      </p:sp>
    </p:spTree>
    <p:extLst>
      <p:ext uri="{BB962C8B-B14F-4D97-AF65-F5344CB8AC3E}">
        <p14:creationId xmlns:p14="http://schemas.microsoft.com/office/powerpoint/2010/main" val="2491118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18</a:t>
            </a:fld>
            <a:endParaRPr lang="en-GB" dirty="0"/>
          </a:p>
        </p:txBody>
      </p:sp>
    </p:spTree>
    <p:extLst>
      <p:ext uri="{BB962C8B-B14F-4D97-AF65-F5344CB8AC3E}">
        <p14:creationId xmlns:p14="http://schemas.microsoft.com/office/powerpoint/2010/main" val="1779308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19</a:t>
            </a:fld>
            <a:endParaRPr lang="en-GB" dirty="0"/>
          </a:p>
        </p:txBody>
      </p:sp>
    </p:spTree>
    <p:extLst>
      <p:ext uri="{BB962C8B-B14F-4D97-AF65-F5344CB8AC3E}">
        <p14:creationId xmlns:p14="http://schemas.microsoft.com/office/powerpoint/2010/main" val="263670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a:t>
            </a:fld>
            <a:endParaRPr lang="en-GB" dirty="0"/>
          </a:p>
        </p:txBody>
      </p:sp>
    </p:spTree>
    <p:extLst>
      <p:ext uri="{BB962C8B-B14F-4D97-AF65-F5344CB8AC3E}">
        <p14:creationId xmlns:p14="http://schemas.microsoft.com/office/powerpoint/2010/main" val="219400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20</a:t>
            </a:fld>
            <a:endParaRPr lang="en-GB" dirty="0"/>
          </a:p>
        </p:txBody>
      </p:sp>
    </p:spTree>
    <p:extLst>
      <p:ext uri="{BB962C8B-B14F-4D97-AF65-F5344CB8AC3E}">
        <p14:creationId xmlns:p14="http://schemas.microsoft.com/office/powerpoint/2010/main" val="1968898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21</a:t>
            </a:fld>
            <a:endParaRPr lang="en-GB" dirty="0"/>
          </a:p>
        </p:txBody>
      </p:sp>
    </p:spTree>
    <p:extLst>
      <p:ext uri="{BB962C8B-B14F-4D97-AF65-F5344CB8AC3E}">
        <p14:creationId xmlns:p14="http://schemas.microsoft.com/office/powerpoint/2010/main" val="149794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90C628-ED0A-4339-B5B5-B51329C8DFF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634242EB-130F-2B0C-FCDF-1EC1FA89D174}"/>
              </a:ext>
            </a:extLst>
          </p:cNvPr>
          <p:cNvSpPr>
            <a:spLocks noGrp="1"/>
          </p:cNvSpPr>
          <p:nvPr>
            <p:ph type="dt" idx="1"/>
          </p:nvPr>
        </p:nvSpPr>
        <p:spPr/>
        <p:txBody>
          <a:bodyPr/>
          <a:lstStyle/>
          <a:p>
            <a:fld id="{06502748-CC4E-4898-8E5D-AD5D15A91764}" type="datetime1">
              <a:rPr lang="en-GB" smtClean="0"/>
              <a:t>20/11/2024</a:t>
            </a:fld>
            <a:endParaRPr lang="en-GB" dirty="0"/>
          </a:p>
        </p:txBody>
      </p:sp>
      <p:sp>
        <p:nvSpPr>
          <p:cNvPr id="6" name="Header Placeholder 5">
            <a:extLst>
              <a:ext uri="{FF2B5EF4-FFF2-40B4-BE49-F238E27FC236}">
                <a16:creationId xmlns:a16="http://schemas.microsoft.com/office/drawing/2014/main" id="{E942D87A-EAD5-CF6C-93CF-4AB8A6C66F7A}"/>
              </a:ext>
            </a:extLst>
          </p:cNvPr>
          <p:cNvSpPr>
            <a:spLocks noGrp="1"/>
          </p:cNvSpPr>
          <p:nvPr>
            <p:ph type="hdr" sz="quarter"/>
          </p:nvPr>
        </p:nvSpPr>
        <p:spPr/>
        <p:txBody>
          <a:bodyPr/>
          <a:lstStyle/>
          <a:p>
            <a:r>
              <a:rPr lang="en-GB"/>
              <a:t>Carers Rights Day </a:t>
            </a:r>
            <a:endParaRPr lang="en-GB" dirty="0"/>
          </a:p>
        </p:txBody>
      </p:sp>
    </p:spTree>
    <p:extLst>
      <p:ext uri="{BB962C8B-B14F-4D97-AF65-F5344CB8AC3E}">
        <p14:creationId xmlns:p14="http://schemas.microsoft.com/office/powerpoint/2010/main" val="37842739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23</a:t>
            </a:fld>
            <a:endParaRPr lang="en-GB" dirty="0"/>
          </a:p>
        </p:txBody>
      </p:sp>
    </p:spTree>
    <p:extLst>
      <p:ext uri="{BB962C8B-B14F-4D97-AF65-F5344CB8AC3E}">
        <p14:creationId xmlns:p14="http://schemas.microsoft.com/office/powerpoint/2010/main" val="3077962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24</a:t>
            </a:fld>
            <a:endParaRPr lang="en-GB" dirty="0"/>
          </a:p>
        </p:txBody>
      </p:sp>
    </p:spTree>
    <p:extLst>
      <p:ext uri="{BB962C8B-B14F-4D97-AF65-F5344CB8AC3E}">
        <p14:creationId xmlns:p14="http://schemas.microsoft.com/office/powerpoint/2010/main" val="522332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25</a:t>
            </a:fld>
            <a:endParaRPr lang="en-GB" dirty="0"/>
          </a:p>
        </p:txBody>
      </p:sp>
    </p:spTree>
    <p:extLst>
      <p:ext uri="{BB962C8B-B14F-4D97-AF65-F5344CB8AC3E}">
        <p14:creationId xmlns:p14="http://schemas.microsoft.com/office/powerpoint/2010/main" val="257627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26</a:t>
            </a:fld>
            <a:endParaRPr lang="en-GB" dirty="0"/>
          </a:p>
        </p:txBody>
      </p:sp>
    </p:spTree>
    <p:extLst>
      <p:ext uri="{BB962C8B-B14F-4D97-AF65-F5344CB8AC3E}">
        <p14:creationId xmlns:p14="http://schemas.microsoft.com/office/powerpoint/2010/main" val="2980086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27</a:t>
            </a:fld>
            <a:endParaRPr lang="en-GB" dirty="0"/>
          </a:p>
        </p:txBody>
      </p:sp>
    </p:spTree>
    <p:extLst>
      <p:ext uri="{BB962C8B-B14F-4D97-AF65-F5344CB8AC3E}">
        <p14:creationId xmlns:p14="http://schemas.microsoft.com/office/powerpoint/2010/main" val="3098621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28</a:t>
            </a:fld>
            <a:endParaRPr lang="en-GB" dirty="0"/>
          </a:p>
        </p:txBody>
      </p:sp>
    </p:spTree>
    <p:extLst>
      <p:ext uri="{BB962C8B-B14F-4D97-AF65-F5344CB8AC3E}">
        <p14:creationId xmlns:p14="http://schemas.microsoft.com/office/powerpoint/2010/main" val="2376869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29</a:t>
            </a:fld>
            <a:endParaRPr lang="en-GB" dirty="0"/>
          </a:p>
        </p:txBody>
      </p:sp>
    </p:spTree>
    <p:extLst>
      <p:ext uri="{BB962C8B-B14F-4D97-AF65-F5344CB8AC3E}">
        <p14:creationId xmlns:p14="http://schemas.microsoft.com/office/powerpoint/2010/main" val="30375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3</a:t>
            </a:fld>
            <a:endParaRPr lang="en-GB" dirty="0"/>
          </a:p>
        </p:txBody>
      </p:sp>
    </p:spTree>
    <p:extLst>
      <p:ext uri="{BB962C8B-B14F-4D97-AF65-F5344CB8AC3E}">
        <p14:creationId xmlns:p14="http://schemas.microsoft.com/office/powerpoint/2010/main" val="107224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4</a:t>
            </a:fld>
            <a:endParaRPr lang="en-GB" dirty="0"/>
          </a:p>
        </p:txBody>
      </p:sp>
    </p:spTree>
    <p:extLst>
      <p:ext uri="{BB962C8B-B14F-4D97-AF65-F5344CB8AC3E}">
        <p14:creationId xmlns:p14="http://schemas.microsoft.com/office/powerpoint/2010/main" val="1730523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5</a:t>
            </a:fld>
            <a:endParaRPr lang="en-GB" dirty="0"/>
          </a:p>
        </p:txBody>
      </p:sp>
    </p:spTree>
    <p:extLst>
      <p:ext uri="{BB962C8B-B14F-4D97-AF65-F5344CB8AC3E}">
        <p14:creationId xmlns:p14="http://schemas.microsoft.com/office/powerpoint/2010/main" val="84897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6</a:t>
            </a:fld>
            <a:endParaRPr lang="en-GB" dirty="0"/>
          </a:p>
        </p:txBody>
      </p:sp>
    </p:spTree>
    <p:extLst>
      <p:ext uri="{BB962C8B-B14F-4D97-AF65-F5344CB8AC3E}">
        <p14:creationId xmlns:p14="http://schemas.microsoft.com/office/powerpoint/2010/main" val="3639513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7</a:t>
            </a:fld>
            <a:endParaRPr lang="en-GB" dirty="0"/>
          </a:p>
        </p:txBody>
      </p:sp>
    </p:spTree>
    <p:extLst>
      <p:ext uri="{BB962C8B-B14F-4D97-AF65-F5344CB8AC3E}">
        <p14:creationId xmlns:p14="http://schemas.microsoft.com/office/powerpoint/2010/main" val="2809144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r>
              <a:rPr lang="en-GB"/>
              <a:t>Carers Rights Day </a:t>
            </a:r>
            <a:endParaRPr lang="en-GB" dirty="0"/>
          </a:p>
        </p:txBody>
      </p:sp>
      <p:sp>
        <p:nvSpPr>
          <p:cNvPr id="5" name="Date Placeholder 4"/>
          <p:cNvSpPr>
            <a:spLocks noGrp="1"/>
          </p:cNvSpPr>
          <p:nvPr>
            <p:ph type="dt" idx="1"/>
          </p:nvPr>
        </p:nvSpPr>
        <p:spPr/>
        <p:txBody>
          <a:bodyPr/>
          <a:lstStyle/>
          <a:p>
            <a:fld id="{9E253271-2F4E-4F83-9C66-F351BE19A485}" type="datetime1">
              <a:rPr lang="en-GB" smtClean="0"/>
              <a:t>21/11/2024</a:t>
            </a:fld>
            <a:endParaRPr lang="en-GB" dirty="0"/>
          </a:p>
        </p:txBody>
      </p:sp>
      <p:sp>
        <p:nvSpPr>
          <p:cNvPr id="6" name="Slide Number Placeholder 5"/>
          <p:cNvSpPr>
            <a:spLocks noGrp="1"/>
          </p:cNvSpPr>
          <p:nvPr>
            <p:ph type="sldNum" sz="quarter" idx="5"/>
          </p:nvPr>
        </p:nvSpPr>
        <p:spPr/>
        <p:txBody>
          <a:bodyPr/>
          <a:lstStyle/>
          <a:p>
            <a:fld id="{8A59EB3A-FECC-4154-A654-2662378A7DA0}" type="slidenum">
              <a:rPr lang="en-GB" smtClean="0"/>
              <a:t>8</a:t>
            </a:fld>
            <a:endParaRPr lang="en-GB" dirty="0"/>
          </a:p>
        </p:txBody>
      </p:sp>
    </p:spTree>
    <p:extLst>
      <p:ext uri="{BB962C8B-B14F-4D97-AF65-F5344CB8AC3E}">
        <p14:creationId xmlns:p14="http://schemas.microsoft.com/office/powerpoint/2010/main" val="118549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GB" sz="1200" dirty="0">
              <a:effectLs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59EB3A-FECC-4154-A654-2662378A7DA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247989D9-9F2A-F028-FBE2-6B3E6FEE227F}"/>
              </a:ext>
            </a:extLst>
          </p:cNvPr>
          <p:cNvSpPr>
            <a:spLocks noGrp="1"/>
          </p:cNvSpPr>
          <p:nvPr>
            <p:ph type="dt" idx="1"/>
          </p:nvPr>
        </p:nvSpPr>
        <p:spPr/>
        <p:txBody>
          <a:bodyPr/>
          <a:lstStyle/>
          <a:p>
            <a:fld id="{D94B85E8-9087-49E0-89CD-B32A945CECB4}" type="datetime1">
              <a:rPr lang="en-GB" smtClean="0"/>
              <a:t>20/11/2024</a:t>
            </a:fld>
            <a:endParaRPr lang="en-GB" dirty="0"/>
          </a:p>
        </p:txBody>
      </p:sp>
      <p:sp>
        <p:nvSpPr>
          <p:cNvPr id="6" name="Header Placeholder 5">
            <a:extLst>
              <a:ext uri="{FF2B5EF4-FFF2-40B4-BE49-F238E27FC236}">
                <a16:creationId xmlns:a16="http://schemas.microsoft.com/office/drawing/2014/main" id="{FF5F61F7-BBB8-5D4A-302C-CBEB3D88A158}"/>
              </a:ext>
            </a:extLst>
          </p:cNvPr>
          <p:cNvSpPr>
            <a:spLocks noGrp="1"/>
          </p:cNvSpPr>
          <p:nvPr>
            <p:ph type="hdr" sz="quarter"/>
          </p:nvPr>
        </p:nvSpPr>
        <p:spPr/>
        <p:txBody>
          <a:bodyPr/>
          <a:lstStyle/>
          <a:p>
            <a:r>
              <a:rPr lang="en-GB"/>
              <a:t>Carers Rights Day </a:t>
            </a:r>
            <a:endParaRPr lang="en-GB" dirty="0"/>
          </a:p>
        </p:txBody>
      </p:sp>
    </p:spTree>
    <p:extLst>
      <p:ext uri="{BB962C8B-B14F-4D97-AF65-F5344CB8AC3E}">
        <p14:creationId xmlns:p14="http://schemas.microsoft.com/office/powerpoint/2010/main" val="42268606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6" descr="UC_English_RGB_large"/>
          <p:cNvPicPr>
            <a:picLocks noChangeAspect="1" noChangeArrowheads="1"/>
          </p:cNvPicPr>
          <p:nvPr>
            <p:custDataLst>
              <p:tags r:id="rId1"/>
            </p:custDataLst>
          </p:nvPr>
        </p:nvPicPr>
        <p:blipFill>
          <a:blip r:embed="rId3" cstate="email">
            <a:extLst>
              <a:ext uri="{28A0092B-C50C-407E-A947-70E740481C1C}">
                <a14:useLocalDpi xmlns:a14="http://schemas.microsoft.com/office/drawing/2010/main" val="0"/>
              </a:ext>
            </a:extLst>
          </a:blip>
          <a:srcRect/>
          <a:stretch>
            <a:fillRect/>
          </a:stretch>
        </p:blipFill>
        <p:spPr bwMode="auto">
          <a:xfrm>
            <a:off x="276225" y="388938"/>
            <a:ext cx="213042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17"/>
          <p:cNvGrpSpPr>
            <a:grpSpLocks/>
          </p:cNvGrpSpPr>
          <p:nvPr/>
        </p:nvGrpSpPr>
        <p:grpSpPr bwMode="auto">
          <a:xfrm>
            <a:off x="-12700" y="1803400"/>
            <a:ext cx="9156700" cy="3490913"/>
            <a:chOff x="746" y="2568"/>
            <a:chExt cx="3028" cy="1022"/>
          </a:xfrm>
        </p:grpSpPr>
        <p:sp>
          <p:nvSpPr>
            <p:cNvPr id="5" name="Freeform 18"/>
            <p:cNvSpPr>
              <a:spLocks/>
            </p:cNvSpPr>
            <p:nvPr/>
          </p:nvSpPr>
          <p:spPr bwMode="auto">
            <a:xfrm>
              <a:off x="1967" y="2814"/>
              <a:ext cx="1807" cy="328"/>
            </a:xfrm>
            <a:custGeom>
              <a:avLst/>
              <a:gdLst>
                <a:gd name="T0" fmla="*/ 313823 w 765"/>
                <a:gd name="T1" fmla="*/ 48867 h 139"/>
                <a:gd name="T2" fmla="*/ 65319 w 765"/>
                <a:gd name="T3" fmla="*/ 48867 h 139"/>
                <a:gd name="T4" fmla="*/ 0 w 765"/>
                <a:gd name="T5" fmla="*/ 56619 h 139"/>
                <a:gd name="T6" fmla="*/ 869 w 765"/>
                <a:gd name="T7" fmla="*/ 55371 h 139"/>
                <a:gd name="T8" fmla="*/ 32779 w 765"/>
                <a:gd name="T9" fmla="*/ 7256 h 139"/>
                <a:gd name="T10" fmla="*/ 54193 w 765"/>
                <a:gd name="T11" fmla="*/ 368 h 139"/>
                <a:gd name="T12" fmla="*/ 313823 w 765"/>
                <a:gd name="T13" fmla="*/ 368 h 139"/>
                <a:gd name="T14" fmla="*/ 313823 w 765"/>
                <a:gd name="T15" fmla="*/ 48867 h 1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65" h="139">
                  <a:moveTo>
                    <a:pt x="765" y="120"/>
                  </a:moveTo>
                  <a:cubicBezTo>
                    <a:pt x="765" y="120"/>
                    <a:pt x="233" y="118"/>
                    <a:pt x="159" y="120"/>
                  </a:cubicBezTo>
                  <a:cubicBezTo>
                    <a:pt x="91" y="121"/>
                    <a:pt x="21" y="121"/>
                    <a:pt x="0" y="139"/>
                  </a:cubicBezTo>
                  <a:cubicBezTo>
                    <a:pt x="1" y="138"/>
                    <a:pt x="2" y="136"/>
                    <a:pt x="2" y="136"/>
                  </a:cubicBezTo>
                  <a:cubicBezTo>
                    <a:pt x="80" y="18"/>
                    <a:pt x="80" y="18"/>
                    <a:pt x="80" y="18"/>
                  </a:cubicBezTo>
                  <a:cubicBezTo>
                    <a:pt x="80" y="18"/>
                    <a:pt x="91" y="3"/>
                    <a:pt x="132" y="1"/>
                  </a:cubicBezTo>
                  <a:cubicBezTo>
                    <a:pt x="173" y="0"/>
                    <a:pt x="765" y="1"/>
                    <a:pt x="765" y="1"/>
                  </a:cubicBezTo>
                  <a:cubicBezTo>
                    <a:pt x="765" y="120"/>
                    <a:pt x="765" y="120"/>
                    <a:pt x="765" y="120"/>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6" name="Freeform 19"/>
            <p:cNvSpPr>
              <a:spLocks/>
            </p:cNvSpPr>
            <p:nvPr/>
          </p:nvSpPr>
          <p:spPr bwMode="auto">
            <a:xfrm>
              <a:off x="1164" y="2608"/>
              <a:ext cx="1108" cy="982"/>
            </a:xfrm>
            <a:custGeom>
              <a:avLst/>
              <a:gdLst>
                <a:gd name="T0" fmla="*/ 7791 w 469"/>
                <a:gd name="T1" fmla="*/ 17943 h 416"/>
                <a:gd name="T2" fmla="*/ 0 w 469"/>
                <a:gd name="T3" fmla="*/ 24033 h 416"/>
                <a:gd name="T4" fmla="*/ 112144 w 469"/>
                <a:gd name="T5" fmla="*/ 140879 h 416"/>
                <a:gd name="T6" fmla="*/ 148271 w 469"/>
                <a:gd name="T7" fmla="*/ 169015 h 416"/>
                <a:gd name="T8" fmla="*/ 151080 w 469"/>
                <a:gd name="T9" fmla="*/ 168725 h 416"/>
                <a:gd name="T10" fmla="*/ 192667 w 469"/>
                <a:gd name="T11" fmla="*/ 138077 h 416"/>
                <a:gd name="T12" fmla="*/ 164636 w 469"/>
                <a:gd name="T13" fmla="*/ 122183 h 416"/>
                <a:gd name="T14" fmla="*/ 60340 w 469"/>
                <a:gd name="T15" fmla="*/ 13852 h 416"/>
                <a:gd name="T16" fmla="*/ 44885 w 469"/>
                <a:gd name="T17" fmla="*/ 2417 h 416"/>
                <a:gd name="T18" fmla="*/ 7791 w 469"/>
                <a:gd name="T19" fmla="*/ 17943 h 4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69" h="416">
                  <a:moveTo>
                    <a:pt x="19" y="44"/>
                  </a:moveTo>
                  <a:cubicBezTo>
                    <a:pt x="13" y="49"/>
                    <a:pt x="6" y="54"/>
                    <a:pt x="0" y="59"/>
                  </a:cubicBezTo>
                  <a:cubicBezTo>
                    <a:pt x="69" y="133"/>
                    <a:pt x="243" y="319"/>
                    <a:pt x="273" y="345"/>
                  </a:cubicBezTo>
                  <a:cubicBezTo>
                    <a:pt x="310" y="378"/>
                    <a:pt x="347" y="408"/>
                    <a:pt x="361" y="414"/>
                  </a:cubicBezTo>
                  <a:cubicBezTo>
                    <a:pt x="366" y="416"/>
                    <a:pt x="368" y="413"/>
                    <a:pt x="368" y="413"/>
                  </a:cubicBezTo>
                  <a:cubicBezTo>
                    <a:pt x="469" y="338"/>
                    <a:pt x="469" y="338"/>
                    <a:pt x="469" y="338"/>
                  </a:cubicBezTo>
                  <a:cubicBezTo>
                    <a:pt x="469" y="338"/>
                    <a:pt x="448" y="346"/>
                    <a:pt x="401" y="299"/>
                  </a:cubicBezTo>
                  <a:cubicBezTo>
                    <a:pt x="355" y="253"/>
                    <a:pt x="147" y="34"/>
                    <a:pt x="147" y="34"/>
                  </a:cubicBezTo>
                  <a:cubicBezTo>
                    <a:pt x="147" y="34"/>
                    <a:pt x="131" y="16"/>
                    <a:pt x="109" y="6"/>
                  </a:cubicBezTo>
                  <a:cubicBezTo>
                    <a:pt x="99" y="2"/>
                    <a:pt x="72" y="0"/>
                    <a:pt x="19" y="44"/>
                  </a:cubicBezTo>
                </a:path>
              </a:pathLst>
            </a:custGeom>
            <a:solidFill>
              <a:srgbClr val="005F9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 name="Freeform 20"/>
            <p:cNvSpPr>
              <a:spLocks/>
            </p:cNvSpPr>
            <p:nvPr/>
          </p:nvSpPr>
          <p:spPr bwMode="auto">
            <a:xfrm>
              <a:off x="970" y="2568"/>
              <a:ext cx="451" cy="180"/>
            </a:xfrm>
            <a:custGeom>
              <a:avLst/>
              <a:gdLst>
                <a:gd name="T0" fmla="*/ 78191 w 191"/>
                <a:gd name="T1" fmla="*/ 9542 h 76"/>
                <a:gd name="T2" fmla="*/ 70687 w 191"/>
                <a:gd name="T3" fmla="*/ 7079 h 76"/>
                <a:gd name="T4" fmla="*/ 70380 w 191"/>
                <a:gd name="T5" fmla="*/ 6698 h 76"/>
                <a:gd name="T6" fmla="*/ 70380 w 191"/>
                <a:gd name="T7" fmla="*/ 6698 h 76"/>
                <a:gd name="T8" fmla="*/ 69511 w 191"/>
                <a:gd name="T9" fmla="*/ 6698 h 76"/>
                <a:gd name="T10" fmla="*/ 67090 w 191"/>
                <a:gd name="T11" fmla="*/ 6698 h 76"/>
                <a:gd name="T12" fmla="*/ 4477 w 191"/>
                <a:gd name="T13" fmla="*/ 874 h 76"/>
                <a:gd name="T14" fmla="*/ 1237 w 191"/>
                <a:gd name="T15" fmla="*/ 369 h 76"/>
                <a:gd name="T16" fmla="*/ 0 w 191"/>
                <a:gd name="T17" fmla="*/ 0 h 76"/>
                <a:gd name="T18" fmla="*/ 21672 w 191"/>
                <a:gd name="T19" fmla="*/ 19224 h 76"/>
                <a:gd name="T20" fmla="*/ 33610 w 191"/>
                <a:gd name="T21" fmla="*/ 31756 h 76"/>
                <a:gd name="T22" fmla="*/ 41249 w 191"/>
                <a:gd name="T23" fmla="*/ 25427 h 76"/>
                <a:gd name="T24" fmla="*/ 78191 w 191"/>
                <a:gd name="T25" fmla="*/ 954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91" h="76">
                  <a:moveTo>
                    <a:pt x="191" y="23"/>
                  </a:moveTo>
                  <a:cubicBezTo>
                    <a:pt x="185" y="20"/>
                    <a:pt x="179" y="18"/>
                    <a:pt x="173" y="17"/>
                  </a:cubicBezTo>
                  <a:cubicBezTo>
                    <a:pt x="172" y="16"/>
                    <a:pt x="172" y="16"/>
                    <a:pt x="172" y="16"/>
                  </a:cubicBezTo>
                  <a:cubicBezTo>
                    <a:pt x="172" y="16"/>
                    <a:pt x="172" y="16"/>
                    <a:pt x="172" y="16"/>
                  </a:cubicBezTo>
                  <a:cubicBezTo>
                    <a:pt x="171" y="16"/>
                    <a:pt x="170" y="16"/>
                    <a:pt x="170" y="16"/>
                  </a:cubicBezTo>
                  <a:cubicBezTo>
                    <a:pt x="170" y="16"/>
                    <a:pt x="168" y="16"/>
                    <a:pt x="164" y="16"/>
                  </a:cubicBezTo>
                  <a:cubicBezTo>
                    <a:pt x="134" y="14"/>
                    <a:pt x="46" y="6"/>
                    <a:pt x="11" y="2"/>
                  </a:cubicBezTo>
                  <a:cubicBezTo>
                    <a:pt x="8" y="1"/>
                    <a:pt x="6" y="1"/>
                    <a:pt x="3" y="1"/>
                  </a:cubicBezTo>
                  <a:cubicBezTo>
                    <a:pt x="2" y="1"/>
                    <a:pt x="1" y="1"/>
                    <a:pt x="0" y="0"/>
                  </a:cubicBezTo>
                  <a:cubicBezTo>
                    <a:pt x="18" y="9"/>
                    <a:pt x="22" y="12"/>
                    <a:pt x="53" y="46"/>
                  </a:cubicBezTo>
                  <a:cubicBezTo>
                    <a:pt x="53" y="46"/>
                    <a:pt x="64" y="58"/>
                    <a:pt x="82" y="76"/>
                  </a:cubicBezTo>
                  <a:cubicBezTo>
                    <a:pt x="88" y="71"/>
                    <a:pt x="95" y="66"/>
                    <a:pt x="101" y="61"/>
                  </a:cubicBezTo>
                  <a:cubicBezTo>
                    <a:pt x="154" y="17"/>
                    <a:pt x="181" y="19"/>
                    <a:pt x="191" y="23"/>
                  </a:cubicBezTo>
                </a:path>
              </a:pathLst>
            </a:custGeom>
            <a:solidFill>
              <a:srgbClr val="0043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 name="Freeform 21"/>
            <p:cNvSpPr>
              <a:spLocks/>
            </p:cNvSpPr>
            <p:nvPr/>
          </p:nvSpPr>
          <p:spPr bwMode="auto">
            <a:xfrm>
              <a:off x="746" y="2568"/>
              <a:ext cx="418" cy="503"/>
            </a:xfrm>
            <a:custGeom>
              <a:avLst/>
              <a:gdLst>
                <a:gd name="T0" fmla="*/ 0 w 177"/>
                <a:gd name="T1" fmla="*/ 26522 h 213"/>
                <a:gd name="T2" fmla="*/ 0 w 177"/>
                <a:gd name="T3" fmla="*/ 87236 h 213"/>
                <a:gd name="T4" fmla="*/ 0 w 177"/>
                <a:gd name="T5" fmla="*/ 87236 h 213"/>
                <a:gd name="T6" fmla="*/ 0 w 177"/>
                <a:gd name="T7" fmla="*/ 87236 h 213"/>
                <a:gd name="T8" fmla="*/ 38855 w 177"/>
                <a:gd name="T9" fmla="*/ 58589 h 213"/>
                <a:gd name="T10" fmla="*/ 63456 w 177"/>
                <a:gd name="T11" fmla="*/ 38469 h 213"/>
                <a:gd name="T12" fmla="*/ 70082 w 177"/>
                <a:gd name="T13" fmla="*/ 33120 h 213"/>
                <a:gd name="T14" fmla="*/ 70082 w 177"/>
                <a:gd name="T15" fmla="*/ 33120 h 213"/>
                <a:gd name="T16" fmla="*/ 70451 w 177"/>
                <a:gd name="T17" fmla="*/ 32752 h 213"/>
                <a:gd name="T18" fmla="*/ 70951 w 177"/>
                <a:gd name="T19" fmla="*/ 32461 h 213"/>
                <a:gd name="T20" fmla="*/ 70951 w 177"/>
                <a:gd name="T21" fmla="*/ 32461 h 213"/>
                <a:gd name="T22" fmla="*/ 71320 w 177"/>
                <a:gd name="T23" fmla="*/ 32461 h 213"/>
                <a:gd name="T24" fmla="*/ 71639 w 177"/>
                <a:gd name="T25" fmla="*/ 31569 h 213"/>
                <a:gd name="T26" fmla="*/ 72135 w 177"/>
                <a:gd name="T27" fmla="*/ 31569 h 213"/>
                <a:gd name="T28" fmla="*/ 72135 w 177"/>
                <a:gd name="T29" fmla="*/ 31569 h 213"/>
                <a:gd name="T30" fmla="*/ 72135 w 177"/>
                <a:gd name="T31" fmla="*/ 31569 h 213"/>
                <a:gd name="T32" fmla="*/ 72508 w 177"/>
                <a:gd name="T33" fmla="*/ 31068 h 213"/>
                <a:gd name="T34" fmla="*/ 67645 w 177"/>
                <a:gd name="T35" fmla="*/ 26222 h 213"/>
                <a:gd name="T36" fmla="*/ 66405 w 177"/>
                <a:gd name="T37" fmla="*/ 24600 h 213"/>
                <a:gd name="T38" fmla="*/ 65602 w 177"/>
                <a:gd name="T39" fmla="*/ 23797 h 213"/>
                <a:gd name="T40" fmla="*/ 60745 w 177"/>
                <a:gd name="T41" fmla="*/ 18871 h 213"/>
                <a:gd name="T42" fmla="*/ 53249 w 177"/>
                <a:gd name="T43" fmla="*/ 11104 h 213"/>
                <a:gd name="T44" fmla="*/ 43333 w 177"/>
                <a:gd name="T45" fmla="*/ 2425 h 213"/>
                <a:gd name="T46" fmla="*/ 42676 w 177"/>
                <a:gd name="T47" fmla="*/ 2052 h 213"/>
                <a:gd name="T48" fmla="*/ 42173 w 177"/>
                <a:gd name="T49" fmla="*/ 1556 h 213"/>
                <a:gd name="T50" fmla="*/ 42173 w 177"/>
                <a:gd name="T51" fmla="*/ 1556 h 213"/>
                <a:gd name="T52" fmla="*/ 41805 w 177"/>
                <a:gd name="T53" fmla="*/ 1556 h 213"/>
                <a:gd name="T54" fmla="*/ 41805 w 177"/>
                <a:gd name="T55" fmla="*/ 1556 h 213"/>
                <a:gd name="T56" fmla="*/ 41805 w 177"/>
                <a:gd name="T57" fmla="*/ 1556 h 213"/>
                <a:gd name="T58" fmla="*/ 41805 w 177"/>
                <a:gd name="T59" fmla="*/ 1556 h 213"/>
                <a:gd name="T60" fmla="*/ 41805 w 177"/>
                <a:gd name="T61" fmla="*/ 1556 h 213"/>
                <a:gd name="T62" fmla="*/ 41805 w 177"/>
                <a:gd name="T63" fmla="*/ 1556 h 213"/>
                <a:gd name="T64" fmla="*/ 41805 w 177"/>
                <a:gd name="T65" fmla="*/ 1556 h 213"/>
                <a:gd name="T66" fmla="*/ 38855 w 177"/>
                <a:gd name="T67" fmla="*/ 0 h 213"/>
                <a:gd name="T68" fmla="*/ 38196 w 177"/>
                <a:gd name="T69" fmla="*/ 0 h 213"/>
                <a:gd name="T70" fmla="*/ 0 w 177"/>
                <a:gd name="T71" fmla="*/ 26522 h 21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77" h="213">
                  <a:moveTo>
                    <a:pt x="0" y="65"/>
                  </a:moveTo>
                  <a:cubicBezTo>
                    <a:pt x="0" y="213"/>
                    <a:pt x="0" y="213"/>
                    <a:pt x="0" y="213"/>
                  </a:cubicBezTo>
                  <a:cubicBezTo>
                    <a:pt x="0" y="213"/>
                    <a:pt x="0" y="213"/>
                    <a:pt x="0" y="213"/>
                  </a:cubicBezTo>
                  <a:cubicBezTo>
                    <a:pt x="0" y="213"/>
                    <a:pt x="0" y="213"/>
                    <a:pt x="0" y="213"/>
                  </a:cubicBezTo>
                  <a:cubicBezTo>
                    <a:pt x="16" y="205"/>
                    <a:pt x="53" y="176"/>
                    <a:pt x="95" y="143"/>
                  </a:cubicBezTo>
                  <a:cubicBezTo>
                    <a:pt x="114" y="127"/>
                    <a:pt x="135" y="110"/>
                    <a:pt x="155" y="94"/>
                  </a:cubicBezTo>
                  <a:cubicBezTo>
                    <a:pt x="160" y="90"/>
                    <a:pt x="166" y="85"/>
                    <a:pt x="171" y="81"/>
                  </a:cubicBezTo>
                  <a:cubicBezTo>
                    <a:pt x="171" y="81"/>
                    <a:pt x="171" y="81"/>
                    <a:pt x="171" y="81"/>
                  </a:cubicBezTo>
                  <a:cubicBezTo>
                    <a:pt x="172" y="80"/>
                    <a:pt x="172" y="80"/>
                    <a:pt x="172" y="80"/>
                  </a:cubicBezTo>
                  <a:cubicBezTo>
                    <a:pt x="173" y="80"/>
                    <a:pt x="173" y="79"/>
                    <a:pt x="173" y="79"/>
                  </a:cubicBezTo>
                  <a:cubicBezTo>
                    <a:pt x="173" y="79"/>
                    <a:pt x="173" y="79"/>
                    <a:pt x="173" y="79"/>
                  </a:cubicBezTo>
                  <a:cubicBezTo>
                    <a:pt x="174" y="79"/>
                    <a:pt x="174" y="79"/>
                    <a:pt x="174" y="79"/>
                  </a:cubicBezTo>
                  <a:cubicBezTo>
                    <a:pt x="174" y="78"/>
                    <a:pt x="175" y="78"/>
                    <a:pt x="175" y="77"/>
                  </a:cubicBezTo>
                  <a:cubicBezTo>
                    <a:pt x="175" y="77"/>
                    <a:pt x="176" y="77"/>
                    <a:pt x="176" y="77"/>
                  </a:cubicBezTo>
                  <a:cubicBezTo>
                    <a:pt x="176" y="77"/>
                    <a:pt x="176" y="77"/>
                    <a:pt x="176" y="77"/>
                  </a:cubicBezTo>
                  <a:cubicBezTo>
                    <a:pt x="176" y="77"/>
                    <a:pt x="176" y="77"/>
                    <a:pt x="176" y="77"/>
                  </a:cubicBezTo>
                  <a:cubicBezTo>
                    <a:pt x="176" y="77"/>
                    <a:pt x="176" y="76"/>
                    <a:pt x="177" y="76"/>
                  </a:cubicBezTo>
                  <a:cubicBezTo>
                    <a:pt x="172" y="72"/>
                    <a:pt x="168" y="67"/>
                    <a:pt x="165" y="64"/>
                  </a:cubicBezTo>
                  <a:cubicBezTo>
                    <a:pt x="164" y="62"/>
                    <a:pt x="163" y="61"/>
                    <a:pt x="162" y="60"/>
                  </a:cubicBezTo>
                  <a:cubicBezTo>
                    <a:pt x="161" y="60"/>
                    <a:pt x="160" y="59"/>
                    <a:pt x="160" y="58"/>
                  </a:cubicBezTo>
                  <a:cubicBezTo>
                    <a:pt x="152" y="50"/>
                    <a:pt x="148" y="46"/>
                    <a:pt x="148" y="46"/>
                  </a:cubicBezTo>
                  <a:cubicBezTo>
                    <a:pt x="141" y="38"/>
                    <a:pt x="135" y="32"/>
                    <a:pt x="130" y="27"/>
                  </a:cubicBezTo>
                  <a:cubicBezTo>
                    <a:pt x="119" y="15"/>
                    <a:pt x="113" y="10"/>
                    <a:pt x="106" y="6"/>
                  </a:cubicBezTo>
                  <a:cubicBezTo>
                    <a:pt x="105" y="6"/>
                    <a:pt x="105" y="5"/>
                    <a:pt x="104" y="5"/>
                  </a:cubicBezTo>
                  <a:cubicBezTo>
                    <a:pt x="103" y="5"/>
                    <a:pt x="103" y="4"/>
                    <a:pt x="103" y="4"/>
                  </a:cubicBezTo>
                  <a:cubicBezTo>
                    <a:pt x="103" y="4"/>
                    <a:pt x="103" y="4"/>
                    <a:pt x="103" y="4"/>
                  </a:cubicBezTo>
                  <a:cubicBezTo>
                    <a:pt x="103"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2" y="4"/>
                    <a:pt x="102" y="4"/>
                    <a:pt x="102" y="4"/>
                  </a:cubicBezTo>
                  <a:cubicBezTo>
                    <a:pt x="100" y="3"/>
                    <a:pt x="98" y="2"/>
                    <a:pt x="95" y="0"/>
                  </a:cubicBezTo>
                  <a:cubicBezTo>
                    <a:pt x="95" y="0"/>
                    <a:pt x="94" y="0"/>
                    <a:pt x="93" y="0"/>
                  </a:cubicBezTo>
                  <a:cubicBezTo>
                    <a:pt x="51" y="0"/>
                    <a:pt x="0" y="65"/>
                    <a:pt x="0" y="65"/>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 name="Freeform 22"/>
            <p:cNvSpPr>
              <a:spLocks/>
            </p:cNvSpPr>
            <p:nvPr/>
          </p:nvSpPr>
          <p:spPr bwMode="auto">
            <a:xfrm>
              <a:off x="1965" y="2861"/>
              <a:ext cx="311" cy="727"/>
            </a:xfrm>
            <a:custGeom>
              <a:avLst/>
              <a:gdLst>
                <a:gd name="T0" fmla="*/ 26129 w 132"/>
                <a:gd name="T1" fmla="*/ 8663 h 308"/>
                <a:gd name="T2" fmla="*/ 25858 w 132"/>
                <a:gd name="T3" fmla="*/ 9309 h 308"/>
                <a:gd name="T4" fmla="*/ 24091 w 132"/>
                <a:gd name="T5" fmla="*/ 11795 h 308"/>
                <a:gd name="T6" fmla="*/ 2771 w 132"/>
                <a:gd name="T7" fmla="*/ 44477 h 308"/>
                <a:gd name="T8" fmla="*/ 1503 w 132"/>
                <a:gd name="T9" fmla="*/ 46528 h 308"/>
                <a:gd name="T10" fmla="*/ 1503 w 132"/>
                <a:gd name="T11" fmla="*/ 46528 h 308"/>
                <a:gd name="T12" fmla="*/ 1503 w 132"/>
                <a:gd name="T13" fmla="*/ 46910 h 308"/>
                <a:gd name="T14" fmla="*/ 1176 w 132"/>
                <a:gd name="T15" fmla="*/ 46910 h 308"/>
                <a:gd name="T16" fmla="*/ 867 w 132"/>
                <a:gd name="T17" fmla="*/ 47708 h 308"/>
                <a:gd name="T18" fmla="*/ 867 w 132"/>
                <a:gd name="T19" fmla="*/ 47708 h 308"/>
                <a:gd name="T20" fmla="*/ 867 w 132"/>
                <a:gd name="T21" fmla="*/ 48265 h 308"/>
                <a:gd name="T22" fmla="*/ 867 w 132"/>
                <a:gd name="T23" fmla="*/ 48265 h 308"/>
                <a:gd name="T24" fmla="*/ 867 w 132"/>
                <a:gd name="T25" fmla="*/ 48265 h 308"/>
                <a:gd name="T26" fmla="*/ 867 w 132"/>
                <a:gd name="T27" fmla="*/ 48577 h 308"/>
                <a:gd name="T28" fmla="*/ 0 w 132"/>
                <a:gd name="T29" fmla="*/ 50694 h 308"/>
                <a:gd name="T30" fmla="*/ 0 w 132"/>
                <a:gd name="T31" fmla="*/ 50694 h 308"/>
                <a:gd name="T32" fmla="*/ 0 w 132"/>
                <a:gd name="T33" fmla="*/ 50694 h 308"/>
                <a:gd name="T34" fmla="*/ 0 w 132"/>
                <a:gd name="T35" fmla="*/ 50694 h 308"/>
                <a:gd name="T36" fmla="*/ 0 w 132"/>
                <a:gd name="T37" fmla="*/ 50694 h 308"/>
                <a:gd name="T38" fmla="*/ 0 w 132"/>
                <a:gd name="T39" fmla="*/ 51001 h 308"/>
                <a:gd name="T40" fmla="*/ 0 w 132"/>
                <a:gd name="T41" fmla="*/ 51001 h 308"/>
                <a:gd name="T42" fmla="*/ 0 w 132"/>
                <a:gd name="T43" fmla="*/ 51001 h 308"/>
                <a:gd name="T44" fmla="*/ 0 w 132"/>
                <a:gd name="T45" fmla="*/ 51001 h 308"/>
                <a:gd name="T46" fmla="*/ 0 w 132"/>
                <a:gd name="T47" fmla="*/ 51001 h 308"/>
                <a:gd name="T48" fmla="*/ 0 w 132"/>
                <a:gd name="T49" fmla="*/ 51369 h 308"/>
                <a:gd name="T50" fmla="*/ 368 w 132"/>
                <a:gd name="T51" fmla="*/ 56706 h 308"/>
                <a:gd name="T52" fmla="*/ 5296 w 132"/>
                <a:gd name="T53" fmla="*/ 73845 h 308"/>
                <a:gd name="T54" fmla="*/ 7704 w 132"/>
                <a:gd name="T55" fmla="*/ 83376 h 308"/>
                <a:gd name="T56" fmla="*/ 7704 w 132"/>
                <a:gd name="T57" fmla="*/ 83376 h 308"/>
                <a:gd name="T58" fmla="*/ 7704 w 132"/>
                <a:gd name="T59" fmla="*/ 83376 h 308"/>
                <a:gd name="T60" fmla="*/ 7704 w 132"/>
                <a:gd name="T61" fmla="*/ 83695 h 308"/>
                <a:gd name="T62" fmla="*/ 8072 w 132"/>
                <a:gd name="T63" fmla="*/ 84559 h 308"/>
                <a:gd name="T64" fmla="*/ 8343 w 132"/>
                <a:gd name="T65" fmla="*/ 85795 h 308"/>
                <a:gd name="T66" fmla="*/ 8343 w 132"/>
                <a:gd name="T67" fmla="*/ 85795 h 308"/>
                <a:gd name="T68" fmla="*/ 8343 w 132"/>
                <a:gd name="T69" fmla="*/ 85795 h 308"/>
                <a:gd name="T70" fmla="*/ 12845 w 132"/>
                <a:gd name="T71" fmla="*/ 108587 h 308"/>
                <a:gd name="T72" fmla="*/ 12845 w 132"/>
                <a:gd name="T73" fmla="*/ 118855 h 308"/>
                <a:gd name="T74" fmla="*/ 12845 w 132"/>
                <a:gd name="T75" fmla="*/ 118855 h 308"/>
                <a:gd name="T76" fmla="*/ 12845 w 132"/>
                <a:gd name="T77" fmla="*/ 119134 h 308"/>
                <a:gd name="T78" fmla="*/ 12845 w 132"/>
                <a:gd name="T79" fmla="*/ 119134 h 308"/>
                <a:gd name="T80" fmla="*/ 12845 w 132"/>
                <a:gd name="T81" fmla="*/ 119134 h 308"/>
                <a:gd name="T82" fmla="*/ 12845 w 132"/>
                <a:gd name="T83" fmla="*/ 119658 h 308"/>
                <a:gd name="T84" fmla="*/ 10447 w 132"/>
                <a:gd name="T85" fmla="*/ 125719 h 308"/>
                <a:gd name="T86" fmla="*/ 11613 w 132"/>
                <a:gd name="T87" fmla="*/ 125379 h 308"/>
                <a:gd name="T88" fmla="*/ 41606 w 132"/>
                <a:gd name="T89" fmla="*/ 102342 h 308"/>
                <a:gd name="T90" fmla="*/ 51986 w 132"/>
                <a:gd name="T91" fmla="*/ 94737 h 308"/>
                <a:gd name="T92" fmla="*/ 52352 w 132"/>
                <a:gd name="T93" fmla="*/ 93556 h 308"/>
                <a:gd name="T94" fmla="*/ 52851 w 132"/>
                <a:gd name="T95" fmla="*/ 93556 h 308"/>
                <a:gd name="T96" fmla="*/ 52851 w 132"/>
                <a:gd name="T97" fmla="*/ 93556 h 308"/>
                <a:gd name="T98" fmla="*/ 52851 w 132"/>
                <a:gd name="T99" fmla="*/ 93556 h 308"/>
                <a:gd name="T100" fmla="*/ 52851 w 132"/>
                <a:gd name="T101" fmla="*/ 93556 h 308"/>
                <a:gd name="T102" fmla="*/ 52851 w 132"/>
                <a:gd name="T103" fmla="*/ 93556 h 308"/>
                <a:gd name="T104" fmla="*/ 52851 w 132"/>
                <a:gd name="T105" fmla="*/ 93054 h 308"/>
                <a:gd name="T106" fmla="*/ 52851 w 132"/>
                <a:gd name="T107" fmla="*/ 93054 h 308"/>
                <a:gd name="T108" fmla="*/ 52851 w 132"/>
                <a:gd name="T109" fmla="*/ 87349 h 308"/>
                <a:gd name="T110" fmla="*/ 52851 w 132"/>
                <a:gd name="T111" fmla="*/ 86980 h 308"/>
                <a:gd name="T112" fmla="*/ 32174 w 132"/>
                <a:gd name="T113" fmla="*/ 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2" h="308">
                  <a:moveTo>
                    <a:pt x="68" y="17"/>
                  </a:moveTo>
                  <a:cubicBezTo>
                    <a:pt x="67" y="19"/>
                    <a:pt x="66" y="20"/>
                    <a:pt x="65" y="21"/>
                  </a:cubicBezTo>
                  <a:cubicBezTo>
                    <a:pt x="65" y="22"/>
                    <a:pt x="65" y="22"/>
                    <a:pt x="65" y="23"/>
                  </a:cubicBezTo>
                  <a:cubicBezTo>
                    <a:pt x="65" y="23"/>
                    <a:pt x="65" y="23"/>
                    <a:pt x="64" y="23"/>
                  </a:cubicBezTo>
                  <a:cubicBezTo>
                    <a:pt x="64" y="23"/>
                    <a:pt x="64" y="23"/>
                    <a:pt x="64" y="23"/>
                  </a:cubicBezTo>
                  <a:cubicBezTo>
                    <a:pt x="63" y="25"/>
                    <a:pt x="62" y="27"/>
                    <a:pt x="60" y="29"/>
                  </a:cubicBezTo>
                  <a:cubicBezTo>
                    <a:pt x="44" y="53"/>
                    <a:pt x="19" y="92"/>
                    <a:pt x="10" y="105"/>
                  </a:cubicBezTo>
                  <a:cubicBezTo>
                    <a:pt x="9" y="107"/>
                    <a:pt x="8" y="108"/>
                    <a:pt x="7" y="109"/>
                  </a:cubicBezTo>
                  <a:cubicBezTo>
                    <a:pt x="6" y="111"/>
                    <a:pt x="5" y="112"/>
                    <a:pt x="4" y="114"/>
                  </a:cubicBezTo>
                  <a:cubicBezTo>
                    <a:pt x="4" y="114"/>
                    <a:pt x="4" y="114"/>
                    <a:pt x="4" y="114"/>
                  </a:cubicBezTo>
                  <a:cubicBezTo>
                    <a:pt x="4" y="114"/>
                    <a:pt x="4" y="114"/>
                    <a:pt x="4" y="114"/>
                  </a:cubicBezTo>
                  <a:cubicBezTo>
                    <a:pt x="4" y="114"/>
                    <a:pt x="4" y="114"/>
                    <a:pt x="4" y="114"/>
                  </a:cubicBezTo>
                  <a:cubicBezTo>
                    <a:pt x="4" y="114"/>
                    <a:pt x="4" y="114"/>
                    <a:pt x="4" y="114"/>
                  </a:cubicBezTo>
                  <a:cubicBezTo>
                    <a:pt x="4" y="114"/>
                    <a:pt x="4" y="114"/>
                    <a:pt x="4" y="115"/>
                  </a:cubicBezTo>
                  <a:cubicBezTo>
                    <a:pt x="4" y="115"/>
                    <a:pt x="3" y="115"/>
                    <a:pt x="3" y="115"/>
                  </a:cubicBezTo>
                  <a:cubicBezTo>
                    <a:pt x="3" y="115"/>
                    <a:pt x="3" y="115"/>
                    <a:pt x="3" y="115"/>
                  </a:cubicBezTo>
                  <a:cubicBezTo>
                    <a:pt x="3" y="115"/>
                    <a:pt x="3" y="116"/>
                    <a:pt x="2" y="117"/>
                  </a:cubicBezTo>
                  <a:cubicBezTo>
                    <a:pt x="2" y="117"/>
                    <a:pt x="2" y="117"/>
                    <a:pt x="2" y="117"/>
                  </a:cubicBezTo>
                  <a:cubicBezTo>
                    <a:pt x="2" y="117"/>
                    <a:pt x="2" y="117"/>
                    <a:pt x="2" y="117"/>
                  </a:cubicBezTo>
                  <a:cubicBezTo>
                    <a:pt x="2" y="117"/>
                    <a:pt x="2" y="117"/>
                    <a:pt x="2" y="117"/>
                  </a:cubicBezTo>
                  <a:cubicBezTo>
                    <a:pt x="2" y="117"/>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8"/>
                    <a:pt x="2" y="118"/>
                    <a:pt x="2" y="118"/>
                  </a:cubicBezTo>
                  <a:cubicBezTo>
                    <a:pt x="2" y="119"/>
                    <a:pt x="2" y="119"/>
                    <a:pt x="2" y="119"/>
                  </a:cubicBezTo>
                  <a:cubicBezTo>
                    <a:pt x="2" y="119"/>
                    <a:pt x="2" y="119"/>
                    <a:pt x="1" y="119"/>
                  </a:cubicBezTo>
                  <a:cubicBezTo>
                    <a:pt x="1" y="120"/>
                    <a:pt x="0" y="122"/>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4"/>
                  </a:cubicBezTo>
                  <a:cubicBezTo>
                    <a:pt x="0" y="124"/>
                    <a:pt x="0" y="124"/>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5"/>
                    <a:pt x="0" y="125"/>
                    <a:pt x="0" y="125"/>
                  </a:cubicBezTo>
                  <a:cubicBezTo>
                    <a:pt x="0" y="126"/>
                    <a:pt x="0" y="126"/>
                    <a:pt x="0" y="126"/>
                  </a:cubicBezTo>
                  <a:cubicBezTo>
                    <a:pt x="0" y="126"/>
                    <a:pt x="0" y="126"/>
                    <a:pt x="0" y="126"/>
                  </a:cubicBezTo>
                  <a:cubicBezTo>
                    <a:pt x="0" y="126"/>
                    <a:pt x="0" y="127"/>
                    <a:pt x="0" y="128"/>
                  </a:cubicBezTo>
                  <a:cubicBezTo>
                    <a:pt x="0" y="131"/>
                    <a:pt x="0" y="135"/>
                    <a:pt x="1" y="139"/>
                  </a:cubicBezTo>
                  <a:cubicBezTo>
                    <a:pt x="5" y="152"/>
                    <a:pt x="9" y="166"/>
                    <a:pt x="13" y="181"/>
                  </a:cubicBezTo>
                  <a:cubicBezTo>
                    <a:pt x="13" y="181"/>
                    <a:pt x="13" y="181"/>
                    <a:pt x="13" y="181"/>
                  </a:cubicBezTo>
                  <a:cubicBezTo>
                    <a:pt x="13" y="182"/>
                    <a:pt x="13" y="182"/>
                    <a:pt x="13" y="182"/>
                  </a:cubicBezTo>
                  <a:cubicBezTo>
                    <a:pt x="15" y="189"/>
                    <a:pt x="17" y="196"/>
                    <a:pt x="19" y="204"/>
                  </a:cubicBezTo>
                  <a:cubicBezTo>
                    <a:pt x="19" y="204"/>
                    <a:pt x="19" y="204"/>
                    <a:pt x="19" y="204"/>
                  </a:cubicBezTo>
                  <a:cubicBezTo>
                    <a:pt x="19" y="204"/>
                    <a:pt x="19" y="204"/>
                    <a:pt x="19" y="204"/>
                  </a:cubicBezTo>
                  <a:cubicBezTo>
                    <a:pt x="19" y="204"/>
                    <a:pt x="19" y="204"/>
                    <a:pt x="19" y="204"/>
                  </a:cubicBezTo>
                  <a:cubicBezTo>
                    <a:pt x="19" y="204"/>
                    <a:pt x="19" y="204"/>
                    <a:pt x="19" y="204"/>
                  </a:cubicBezTo>
                  <a:cubicBezTo>
                    <a:pt x="19" y="204"/>
                    <a:pt x="19" y="205"/>
                    <a:pt x="19" y="205"/>
                  </a:cubicBezTo>
                  <a:cubicBezTo>
                    <a:pt x="19" y="205"/>
                    <a:pt x="19" y="205"/>
                    <a:pt x="19" y="205"/>
                  </a:cubicBezTo>
                  <a:cubicBezTo>
                    <a:pt x="19" y="205"/>
                    <a:pt x="19" y="205"/>
                    <a:pt x="19" y="205"/>
                  </a:cubicBezTo>
                  <a:cubicBezTo>
                    <a:pt x="20" y="206"/>
                    <a:pt x="20" y="206"/>
                    <a:pt x="20" y="207"/>
                  </a:cubicBezTo>
                  <a:cubicBezTo>
                    <a:pt x="20" y="208"/>
                    <a:pt x="20" y="209"/>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1" y="210"/>
                    <a:pt x="21" y="210"/>
                    <a:pt x="21" y="210"/>
                  </a:cubicBezTo>
                  <a:cubicBezTo>
                    <a:pt x="26" y="230"/>
                    <a:pt x="30" y="250"/>
                    <a:pt x="32" y="266"/>
                  </a:cubicBezTo>
                  <a:cubicBezTo>
                    <a:pt x="33" y="276"/>
                    <a:pt x="33" y="284"/>
                    <a:pt x="32" y="291"/>
                  </a:cubicBezTo>
                  <a:cubicBezTo>
                    <a:pt x="32" y="291"/>
                    <a:pt x="32" y="291"/>
                    <a:pt x="32" y="291"/>
                  </a:cubicBezTo>
                  <a:cubicBezTo>
                    <a:pt x="32" y="291"/>
                    <a:pt x="32" y="291"/>
                    <a:pt x="32" y="291"/>
                  </a:cubicBezTo>
                  <a:cubicBezTo>
                    <a:pt x="32" y="291"/>
                    <a:pt x="32" y="291"/>
                    <a:pt x="32" y="291"/>
                  </a:cubicBezTo>
                  <a:cubicBezTo>
                    <a:pt x="32" y="291"/>
                    <a:pt x="32" y="291"/>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2"/>
                    <a:pt x="32" y="292"/>
                    <a:pt x="32" y="292"/>
                  </a:cubicBezTo>
                  <a:cubicBezTo>
                    <a:pt x="32" y="293"/>
                    <a:pt x="32" y="293"/>
                    <a:pt x="32" y="293"/>
                  </a:cubicBezTo>
                  <a:cubicBezTo>
                    <a:pt x="32" y="293"/>
                    <a:pt x="32" y="293"/>
                    <a:pt x="32" y="293"/>
                  </a:cubicBezTo>
                  <a:cubicBezTo>
                    <a:pt x="31" y="298"/>
                    <a:pt x="29" y="303"/>
                    <a:pt x="26" y="308"/>
                  </a:cubicBezTo>
                  <a:cubicBezTo>
                    <a:pt x="27" y="308"/>
                    <a:pt x="27" y="307"/>
                    <a:pt x="27" y="307"/>
                  </a:cubicBezTo>
                  <a:cubicBezTo>
                    <a:pt x="28" y="307"/>
                    <a:pt x="28" y="307"/>
                    <a:pt x="29" y="307"/>
                  </a:cubicBezTo>
                  <a:cubicBezTo>
                    <a:pt x="29" y="306"/>
                    <a:pt x="29" y="306"/>
                    <a:pt x="29" y="306"/>
                  </a:cubicBezTo>
                  <a:cubicBezTo>
                    <a:pt x="103" y="251"/>
                    <a:pt x="103" y="251"/>
                    <a:pt x="103" y="251"/>
                  </a:cubicBezTo>
                  <a:cubicBezTo>
                    <a:pt x="128" y="232"/>
                    <a:pt x="128" y="232"/>
                    <a:pt x="128" y="232"/>
                  </a:cubicBezTo>
                  <a:cubicBezTo>
                    <a:pt x="128" y="232"/>
                    <a:pt x="129" y="232"/>
                    <a:pt x="129" y="232"/>
                  </a:cubicBezTo>
                  <a:cubicBezTo>
                    <a:pt x="129" y="232"/>
                    <a:pt x="129" y="232"/>
                    <a:pt x="129" y="232"/>
                  </a:cubicBezTo>
                  <a:cubicBezTo>
                    <a:pt x="130" y="231"/>
                    <a:pt x="130" y="230"/>
                    <a:pt x="130" y="229"/>
                  </a:cubicBezTo>
                  <a:cubicBezTo>
                    <a:pt x="130" y="229"/>
                    <a:pt x="130" y="229"/>
                    <a:pt x="130" y="229"/>
                  </a:cubicBezTo>
                  <a:cubicBezTo>
                    <a:pt x="130"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9"/>
                    <a:pt x="131" y="229"/>
                  </a:cubicBezTo>
                  <a:cubicBezTo>
                    <a:pt x="131" y="229"/>
                    <a:pt x="131" y="228"/>
                    <a:pt x="131" y="228"/>
                  </a:cubicBezTo>
                  <a:cubicBezTo>
                    <a:pt x="131" y="228"/>
                    <a:pt x="131" y="228"/>
                    <a:pt x="131" y="228"/>
                  </a:cubicBezTo>
                  <a:cubicBezTo>
                    <a:pt x="131" y="228"/>
                    <a:pt x="131" y="228"/>
                    <a:pt x="131" y="228"/>
                  </a:cubicBezTo>
                  <a:cubicBezTo>
                    <a:pt x="131" y="228"/>
                    <a:pt x="131" y="228"/>
                    <a:pt x="131" y="228"/>
                  </a:cubicBezTo>
                  <a:cubicBezTo>
                    <a:pt x="131" y="226"/>
                    <a:pt x="132" y="221"/>
                    <a:pt x="131" y="214"/>
                  </a:cubicBezTo>
                  <a:cubicBezTo>
                    <a:pt x="131" y="214"/>
                    <a:pt x="131" y="214"/>
                    <a:pt x="131" y="214"/>
                  </a:cubicBezTo>
                  <a:cubicBezTo>
                    <a:pt x="131" y="214"/>
                    <a:pt x="131" y="214"/>
                    <a:pt x="131" y="214"/>
                  </a:cubicBezTo>
                  <a:cubicBezTo>
                    <a:pt x="131" y="213"/>
                    <a:pt x="131" y="213"/>
                    <a:pt x="131" y="213"/>
                  </a:cubicBezTo>
                  <a:cubicBezTo>
                    <a:pt x="131" y="213"/>
                    <a:pt x="131" y="213"/>
                    <a:pt x="131" y="213"/>
                  </a:cubicBezTo>
                  <a:cubicBezTo>
                    <a:pt x="127" y="178"/>
                    <a:pt x="64" y="25"/>
                    <a:pt x="80" y="0"/>
                  </a:cubicBezTo>
                  <a:cubicBezTo>
                    <a:pt x="77" y="3"/>
                    <a:pt x="74" y="8"/>
                    <a:pt x="68" y="17"/>
                  </a:cubicBezTo>
                </a:path>
              </a:pathLst>
            </a:custGeom>
            <a:solidFill>
              <a:srgbClr val="00AA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
        <p:nvSpPr>
          <p:cNvPr id="104455" name="Rectangle 7"/>
          <p:cNvSpPr>
            <a:spLocks noGrp="1" noChangeArrowheads="1"/>
          </p:cNvSpPr>
          <p:nvPr>
            <p:ph type="ctrTitle" sz="quarter"/>
          </p:nvPr>
        </p:nvSpPr>
        <p:spPr>
          <a:xfrm>
            <a:off x="4710113" y="4076700"/>
            <a:ext cx="4230687" cy="1847850"/>
          </a:xfrm>
        </p:spPr>
        <p:txBody>
          <a:bodyPr/>
          <a:lstStyle>
            <a:lvl1pPr algn="ctr">
              <a:defRPr sz="3200" b="1">
                <a:solidFill>
                  <a:srgbClr val="0053A5"/>
                </a:solidFill>
                <a:latin typeface="Arial" charset="0"/>
              </a:defRPr>
            </a:lvl1pPr>
          </a:lstStyle>
          <a:p>
            <a:pPr lvl="0"/>
            <a:r>
              <a:rPr lang="en-US" noProof="0"/>
              <a:t>Click to edit Master title style</a:t>
            </a:r>
            <a:endParaRPr lang="en-GB" noProof="0"/>
          </a:p>
        </p:txBody>
      </p:sp>
    </p:spTree>
    <p:extLst>
      <p:ext uri="{BB962C8B-B14F-4D97-AF65-F5344CB8AC3E}">
        <p14:creationId xmlns:p14="http://schemas.microsoft.com/office/powerpoint/2010/main" val="953055910"/>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6422377"/>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279400"/>
            <a:ext cx="2073275" cy="6424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5613" y="279400"/>
            <a:ext cx="6067425" cy="6424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4370249"/>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9400"/>
            <a:ext cx="7696200" cy="5619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150938"/>
            <a:ext cx="8291513" cy="2700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7200" y="4003675"/>
            <a:ext cx="8291513" cy="270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195003902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83363927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Carers Rights Day</a:t>
            </a:r>
          </a:p>
        </p:txBody>
      </p:sp>
      <p:sp>
        <p:nvSpPr>
          <p:cNvPr id="6" name="Slide Number Placeholder 5"/>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3788499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Carers Rights Day</a:t>
            </a:r>
          </a:p>
        </p:txBody>
      </p:sp>
      <p:sp>
        <p:nvSpPr>
          <p:cNvPr id="6" name="Slide Number Placeholder 5"/>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3175775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Carers Rights Day</a:t>
            </a:r>
          </a:p>
        </p:txBody>
      </p:sp>
      <p:sp>
        <p:nvSpPr>
          <p:cNvPr id="6" name="Slide Number Placeholder 5"/>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345894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Carers Rights Day</a:t>
            </a:r>
          </a:p>
        </p:txBody>
      </p:sp>
      <p:sp>
        <p:nvSpPr>
          <p:cNvPr id="7" name="Slide Number Placeholder 6"/>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2385184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Carers Rights Day</a:t>
            </a:r>
          </a:p>
        </p:txBody>
      </p:sp>
      <p:sp>
        <p:nvSpPr>
          <p:cNvPr id="9" name="Slide Number Placeholder 8"/>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4281482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Carers Rights Day</a:t>
            </a:r>
          </a:p>
        </p:txBody>
      </p:sp>
      <p:sp>
        <p:nvSpPr>
          <p:cNvPr id="5" name="Slide Number Placeholder 4"/>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2850749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4276468318"/>
      </p:ext>
    </p:extLst>
  </p:cSld>
  <p:clrMapOvr>
    <a:masterClrMapping/>
  </p:clrMapOvr>
  <p:transition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Carers Rights Day</a:t>
            </a:r>
          </a:p>
        </p:txBody>
      </p:sp>
      <p:sp>
        <p:nvSpPr>
          <p:cNvPr id="4" name="Slide Number Placeholder 3"/>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2591236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Carers Rights Day</a:t>
            </a:r>
          </a:p>
        </p:txBody>
      </p:sp>
      <p:sp>
        <p:nvSpPr>
          <p:cNvPr id="7" name="Slide Number Placeholder 6"/>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2757696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Carers Rights Day</a:t>
            </a:r>
          </a:p>
        </p:txBody>
      </p:sp>
      <p:sp>
        <p:nvSpPr>
          <p:cNvPr id="7" name="Slide Number Placeholder 6"/>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3026208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Carers Rights Day</a:t>
            </a:r>
          </a:p>
        </p:txBody>
      </p:sp>
      <p:sp>
        <p:nvSpPr>
          <p:cNvPr id="6" name="Slide Number Placeholder 5"/>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20539418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Carers Rights Day</a:t>
            </a:r>
          </a:p>
        </p:txBody>
      </p:sp>
      <p:sp>
        <p:nvSpPr>
          <p:cNvPr id="6" name="Slide Number Placeholder 5"/>
          <p:cNvSpPr>
            <a:spLocks noGrp="1"/>
          </p:cNvSpPr>
          <p:nvPr>
            <p:ph type="sldNum" sz="quarter" idx="12"/>
          </p:nvPr>
        </p:nvSpPr>
        <p:spPr/>
        <p:txBody>
          <a:bodyPr/>
          <a:lstStyle/>
          <a:p>
            <a:fld id="{DE74C87B-750B-4363-A174-C992A21B7EB7}" type="slidenum">
              <a:rPr lang="en-GB" smtClean="0"/>
              <a:t>‹#›</a:t>
            </a:fld>
            <a:endParaRPr lang="en-GB"/>
          </a:p>
        </p:txBody>
      </p:sp>
    </p:spTree>
    <p:extLst>
      <p:ext uri="{BB962C8B-B14F-4D97-AF65-F5344CB8AC3E}">
        <p14:creationId xmlns:p14="http://schemas.microsoft.com/office/powerpoint/2010/main" val="444649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156899529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150938"/>
            <a:ext cx="4068763"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78363" y="1150938"/>
            <a:ext cx="4070350" cy="555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1954464493"/>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340682533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2045205701"/>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457200" y="6486994"/>
            <a:ext cx="2133600" cy="365125"/>
          </a:xfrm>
        </p:spPr>
        <p:txBody>
          <a:bodyPr/>
          <a:lstStyle>
            <a:lvl1pPr>
              <a:defRPr/>
            </a:lvl1pPr>
          </a:lstStyle>
          <a:p>
            <a:fld id="{DD708C37-1345-4093-8824-C67F1AB4E230}" type="slidenum">
              <a:rPr lang="en-GB" smtClean="0"/>
              <a:t>‹#›</a:t>
            </a:fld>
            <a:endParaRPr lang="en-GB" dirty="0"/>
          </a:p>
        </p:txBody>
      </p:sp>
      <p:sp>
        <p:nvSpPr>
          <p:cNvPr id="3" name="Title 1"/>
          <p:cNvSpPr>
            <a:spLocks noGrp="1"/>
          </p:cNvSpPr>
          <p:nvPr>
            <p:ph type="title"/>
          </p:nvPr>
        </p:nvSpPr>
        <p:spPr>
          <a:xfrm>
            <a:off x="455613" y="279400"/>
            <a:ext cx="7696200" cy="561975"/>
          </a:xfrm>
        </p:spPr>
        <p:txBody>
          <a:bodyPr/>
          <a:lstStyle/>
          <a:p>
            <a:r>
              <a:rPr lang="en-US"/>
              <a:t>Click to edit Master title style</a:t>
            </a:r>
            <a:endParaRPr lang="en-GB"/>
          </a:p>
        </p:txBody>
      </p:sp>
    </p:spTree>
    <p:extLst>
      <p:ext uri="{BB962C8B-B14F-4D97-AF65-F5344CB8AC3E}">
        <p14:creationId xmlns:p14="http://schemas.microsoft.com/office/powerpoint/2010/main" val="356074533"/>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614890810"/>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1"/>
          <p:cNvSpPr>
            <a:spLocks noGrp="1"/>
          </p:cNvSpPr>
          <p:nvPr>
            <p:ph type="sldNum" sz="quarter" idx="10"/>
          </p:nvPr>
        </p:nvSpPr>
        <p:spPr/>
        <p:txBody>
          <a:bodyPr/>
          <a:lstStyle>
            <a:lvl1pPr>
              <a:defRPr/>
            </a:lvl1pPr>
          </a:lstStyle>
          <a:p>
            <a:fld id="{DD708C37-1345-4093-8824-C67F1AB4E230}" type="slidenum">
              <a:rPr lang="en-GB" smtClean="0"/>
              <a:t>‹#›</a:t>
            </a:fld>
            <a:endParaRPr lang="en-GB" dirty="0"/>
          </a:p>
        </p:txBody>
      </p:sp>
    </p:spTree>
    <p:extLst>
      <p:ext uri="{BB962C8B-B14F-4D97-AF65-F5344CB8AC3E}">
        <p14:creationId xmlns:p14="http://schemas.microsoft.com/office/powerpoint/2010/main" val="253524534"/>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Ribbon"/>
          <p:cNvPicPr>
            <a:picLocks noChangeAspect="1" noChangeArrowheads="1"/>
          </p:cNvPicPr>
          <p:nvPr>
            <p:custDataLst>
              <p:tags r:id="rId16"/>
            </p:custDataLst>
          </p:nvPr>
        </p:nvPicPr>
        <p:blipFill>
          <a:blip r:embed="rId17" cstate="email">
            <a:extLst>
              <a:ext uri="{28A0092B-C50C-407E-A947-70E740481C1C}">
                <a14:useLocalDpi xmlns:a14="http://schemas.microsoft.com/office/drawing/2010/main" val="0"/>
              </a:ext>
            </a:extLst>
          </a:blip>
          <a:srcRect t="40843"/>
          <a:stretch>
            <a:fillRect/>
          </a:stretch>
        </p:blipFill>
        <p:spPr bwMode="auto">
          <a:xfrm>
            <a:off x="0" y="0"/>
            <a:ext cx="95281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6"/>
          <p:cNvSpPr>
            <a:spLocks noGrp="1" noChangeArrowheads="1"/>
          </p:cNvSpPr>
          <p:nvPr>
            <p:ph type="title"/>
          </p:nvPr>
        </p:nvSpPr>
        <p:spPr bwMode="auto">
          <a:xfrm>
            <a:off x="455613" y="279400"/>
            <a:ext cx="769620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Slide Title</a:t>
            </a:r>
          </a:p>
        </p:txBody>
      </p:sp>
      <p:sp>
        <p:nvSpPr>
          <p:cNvPr id="1028" name="Rectangle 7"/>
          <p:cNvSpPr>
            <a:spLocks noGrp="1" noChangeArrowheads="1"/>
          </p:cNvSpPr>
          <p:nvPr>
            <p:ph type="body" idx="1"/>
          </p:nvPr>
        </p:nvSpPr>
        <p:spPr bwMode="auto">
          <a:xfrm>
            <a:off x="457200" y="1150938"/>
            <a:ext cx="8291513"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2" name="Slide Number Placeholder 1"/>
          <p:cNvSpPr>
            <a:spLocks noGrp="1"/>
          </p:cNvSpPr>
          <p:nvPr>
            <p:ph type="sldNum" sz="quarter" idx="4"/>
          </p:nvPr>
        </p:nvSpPr>
        <p:spPr>
          <a:xfrm>
            <a:off x="457200" y="64770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708C37-1345-4093-8824-C67F1AB4E230}" type="slidenum">
              <a:rPr lang="en-GB" smtClean="0"/>
              <a:t>‹#›</a:t>
            </a:fld>
            <a:endParaRPr lang="en-GB" dirty="0"/>
          </a:p>
        </p:txBody>
      </p:sp>
    </p:spTree>
    <p:custDataLst>
      <p:tags r:id="rId15"/>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700" r:id="rId13"/>
  </p:sldLayoutIdLst>
  <p:transition advClick="0"/>
  <p:hf hdr="0" dt="0"/>
  <p:txStyles>
    <p:titleStyle>
      <a:lvl1pPr algn="l" rtl="0" eaLnBrk="1" fontAlgn="base" hangingPunct="1">
        <a:spcBef>
          <a:spcPct val="0"/>
        </a:spcBef>
        <a:spcAft>
          <a:spcPct val="0"/>
        </a:spcAft>
        <a:defRPr sz="2400">
          <a:solidFill>
            <a:schemeClr val="bg1"/>
          </a:solidFill>
          <a:latin typeface="+mj-lt"/>
          <a:ea typeface="+mj-ea"/>
          <a:cs typeface="+mj-cs"/>
        </a:defRPr>
      </a:lvl1pPr>
      <a:lvl2pPr algn="l" rtl="0" eaLnBrk="1" fontAlgn="base" hangingPunct="1">
        <a:spcBef>
          <a:spcPct val="0"/>
        </a:spcBef>
        <a:spcAft>
          <a:spcPct val="0"/>
        </a:spcAft>
        <a:defRPr sz="2400">
          <a:solidFill>
            <a:schemeClr val="bg1"/>
          </a:solidFill>
          <a:latin typeface="Helvetica" pitchFamily="34" charset="0"/>
        </a:defRPr>
      </a:lvl2pPr>
      <a:lvl3pPr algn="l" rtl="0" eaLnBrk="1" fontAlgn="base" hangingPunct="1">
        <a:spcBef>
          <a:spcPct val="0"/>
        </a:spcBef>
        <a:spcAft>
          <a:spcPct val="0"/>
        </a:spcAft>
        <a:defRPr sz="2400">
          <a:solidFill>
            <a:schemeClr val="bg1"/>
          </a:solidFill>
          <a:latin typeface="Helvetica" pitchFamily="34" charset="0"/>
        </a:defRPr>
      </a:lvl3pPr>
      <a:lvl4pPr algn="l" rtl="0" eaLnBrk="1" fontAlgn="base" hangingPunct="1">
        <a:spcBef>
          <a:spcPct val="0"/>
        </a:spcBef>
        <a:spcAft>
          <a:spcPct val="0"/>
        </a:spcAft>
        <a:defRPr sz="2400">
          <a:solidFill>
            <a:schemeClr val="bg1"/>
          </a:solidFill>
          <a:latin typeface="Helvetica" pitchFamily="34" charset="0"/>
        </a:defRPr>
      </a:lvl4pPr>
      <a:lvl5pPr algn="l" rtl="0" eaLnBrk="1" fontAlgn="base" hangingPunct="1">
        <a:spcBef>
          <a:spcPct val="0"/>
        </a:spcBef>
        <a:spcAft>
          <a:spcPct val="0"/>
        </a:spcAft>
        <a:defRPr sz="2400">
          <a:solidFill>
            <a:schemeClr val="bg1"/>
          </a:solidFill>
          <a:latin typeface="Helvetica" pitchFamily="34" charset="0"/>
        </a:defRPr>
      </a:lvl5pPr>
      <a:lvl6pPr marL="457200" algn="l" rtl="0" eaLnBrk="1" fontAlgn="base" hangingPunct="1">
        <a:spcBef>
          <a:spcPct val="0"/>
        </a:spcBef>
        <a:spcAft>
          <a:spcPct val="0"/>
        </a:spcAft>
        <a:defRPr sz="2400">
          <a:solidFill>
            <a:schemeClr val="bg1"/>
          </a:solidFill>
          <a:latin typeface="Helvetica" pitchFamily="34" charset="0"/>
        </a:defRPr>
      </a:lvl6pPr>
      <a:lvl7pPr marL="914400" algn="l" rtl="0" eaLnBrk="1" fontAlgn="base" hangingPunct="1">
        <a:spcBef>
          <a:spcPct val="0"/>
        </a:spcBef>
        <a:spcAft>
          <a:spcPct val="0"/>
        </a:spcAft>
        <a:defRPr sz="2400">
          <a:solidFill>
            <a:schemeClr val="bg1"/>
          </a:solidFill>
          <a:latin typeface="Helvetica" pitchFamily="34" charset="0"/>
        </a:defRPr>
      </a:lvl7pPr>
      <a:lvl8pPr marL="1371600" algn="l" rtl="0" eaLnBrk="1" fontAlgn="base" hangingPunct="1">
        <a:spcBef>
          <a:spcPct val="0"/>
        </a:spcBef>
        <a:spcAft>
          <a:spcPct val="0"/>
        </a:spcAft>
        <a:defRPr sz="2400">
          <a:solidFill>
            <a:schemeClr val="bg1"/>
          </a:solidFill>
          <a:latin typeface="Helvetica" pitchFamily="34" charset="0"/>
        </a:defRPr>
      </a:lvl8pPr>
      <a:lvl9pPr marL="1828800" algn="l" rtl="0" eaLnBrk="1" fontAlgn="base" hangingPunct="1">
        <a:spcBef>
          <a:spcPct val="0"/>
        </a:spcBef>
        <a:spcAft>
          <a:spcPct val="0"/>
        </a:spcAft>
        <a:defRPr sz="2400">
          <a:solidFill>
            <a:schemeClr val="bg1"/>
          </a:solidFill>
          <a:latin typeface="Helvetica" pitchFamily="34" charset="0"/>
        </a:defRPr>
      </a:lvl9pPr>
    </p:titleStyle>
    <p:bodyStyle>
      <a:lvl1pPr marL="342900" indent="-342900" algn="l" rtl="0" eaLnBrk="1" fontAlgn="base" hangingPunct="1">
        <a:spcBef>
          <a:spcPct val="80000"/>
        </a:spcBef>
        <a:spcAft>
          <a:spcPct val="0"/>
        </a:spcAft>
        <a:defRPr sz="1400">
          <a:solidFill>
            <a:schemeClr val="tx1"/>
          </a:solidFill>
          <a:latin typeface="+mn-lt"/>
          <a:ea typeface="+mn-ea"/>
          <a:cs typeface="+mn-cs"/>
        </a:defRPr>
      </a:lvl1pPr>
      <a:lvl2pPr marL="876300" indent="-342900" algn="l" rtl="0" eaLnBrk="1" fontAlgn="base" hangingPunct="1">
        <a:spcBef>
          <a:spcPct val="80000"/>
        </a:spcBef>
        <a:spcAft>
          <a:spcPct val="0"/>
        </a:spcAft>
        <a:buFont typeface="Wingdings" pitchFamily="2" charset="2"/>
        <a:buChar char="§"/>
        <a:defRPr sz="1400">
          <a:solidFill>
            <a:schemeClr val="tx1"/>
          </a:solidFill>
          <a:latin typeface="+mn-lt"/>
        </a:defRPr>
      </a:lvl2pPr>
      <a:lvl3pPr marL="1398588" indent="-342900" algn="l" rtl="0" eaLnBrk="1" fontAlgn="base" hangingPunct="1">
        <a:spcBef>
          <a:spcPct val="80000"/>
        </a:spcBef>
        <a:spcAft>
          <a:spcPct val="0"/>
        </a:spcAft>
        <a:buFont typeface="Wingdings" pitchFamily="2" charset="2"/>
        <a:buChar char="§"/>
        <a:defRPr sz="1400">
          <a:solidFill>
            <a:schemeClr val="tx1"/>
          </a:solidFill>
          <a:latin typeface="+mn-lt"/>
        </a:defRPr>
      </a:lvl3pPr>
      <a:lvl4pPr marL="1958975" indent="-381000" algn="l" rtl="0" eaLnBrk="1" fontAlgn="base" hangingPunct="1">
        <a:spcBef>
          <a:spcPct val="20000"/>
        </a:spcBef>
        <a:spcAft>
          <a:spcPct val="0"/>
        </a:spcAft>
        <a:buChar char="–"/>
        <a:defRPr sz="2000">
          <a:solidFill>
            <a:schemeClr val="tx1"/>
          </a:solidFill>
          <a:latin typeface="+mn-lt"/>
        </a:defRPr>
      </a:lvl4pPr>
      <a:lvl5pPr marL="2519363" indent="-381000" algn="l" rtl="0" eaLnBrk="1" fontAlgn="base" hangingPunct="1">
        <a:spcBef>
          <a:spcPct val="20000"/>
        </a:spcBef>
        <a:spcAft>
          <a:spcPct val="0"/>
        </a:spcAft>
        <a:buChar char="»"/>
        <a:defRPr sz="2000">
          <a:solidFill>
            <a:schemeClr val="tx1"/>
          </a:solidFill>
          <a:latin typeface="+mn-lt"/>
        </a:defRPr>
      </a:lvl5pPr>
      <a:lvl6pPr marL="2976563" indent="-381000" algn="l" rtl="0" eaLnBrk="1" fontAlgn="base" hangingPunct="1">
        <a:spcBef>
          <a:spcPct val="20000"/>
        </a:spcBef>
        <a:spcAft>
          <a:spcPct val="0"/>
        </a:spcAft>
        <a:buChar char="»"/>
        <a:defRPr sz="2000">
          <a:solidFill>
            <a:schemeClr val="tx1"/>
          </a:solidFill>
          <a:latin typeface="+mn-lt"/>
        </a:defRPr>
      </a:lvl6pPr>
      <a:lvl7pPr marL="3433763" indent="-381000" algn="l" rtl="0" eaLnBrk="1" fontAlgn="base" hangingPunct="1">
        <a:spcBef>
          <a:spcPct val="20000"/>
        </a:spcBef>
        <a:spcAft>
          <a:spcPct val="0"/>
        </a:spcAft>
        <a:buChar char="»"/>
        <a:defRPr sz="2000">
          <a:solidFill>
            <a:schemeClr val="tx1"/>
          </a:solidFill>
          <a:latin typeface="+mn-lt"/>
        </a:defRPr>
      </a:lvl7pPr>
      <a:lvl8pPr marL="3890963" indent="-381000" algn="l" rtl="0" eaLnBrk="1" fontAlgn="base" hangingPunct="1">
        <a:spcBef>
          <a:spcPct val="20000"/>
        </a:spcBef>
        <a:spcAft>
          <a:spcPct val="0"/>
        </a:spcAft>
        <a:buChar char="»"/>
        <a:defRPr sz="2000">
          <a:solidFill>
            <a:schemeClr val="tx1"/>
          </a:solidFill>
          <a:latin typeface="+mn-lt"/>
        </a:defRPr>
      </a:lvl8pPr>
      <a:lvl9pPr marL="4348163"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Carers Rights Day</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4C87B-750B-4363-A174-C992A21B7EB7}" type="slidenum">
              <a:rPr lang="en-GB" smtClean="0"/>
              <a:t>‹#›</a:t>
            </a:fld>
            <a:endParaRPr lang="en-GB"/>
          </a:p>
        </p:txBody>
      </p:sp>
    </p:spTree>
    <p:extLst>
      <p:ext uri="{BB962C8B-B14F-4D97-AF65-F5344CB8AC3E}">
        <p14:creationId xmlns:p14="http://schemas.microsoft.com/office/powerpoint/2010/main" val="274910053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v.uk/universal-credit" TargetMode="External"/><Relationship Id="rId13" Type="http://schemas.openxmlformats.org/officeDocument/2006/relationships/hyperlink" Target="https://www.gov.uk/state-pension-age" TargetMode="External"/><Relationship Id="rId3" Type="http://schemas.openxmlformats.org/officeDocument/2006/relationships/hyperlink" Target="https://www.gov.uk/carers-allowance" TargetMode="External"/><Relationship Id="rId7" Type="http://schemas.openxmlformats.org/officeDocument/2006/relationships/hyperlink" Target="https://www.gov.uk/council-tax-reduction" TargetMode="External"/><Relationship Id="rId12" Type="http://schemas.openxmlformats.org/officeDocument/2006/relationships/hyperlink" Target="https://www.gov.uk/attendance-allowance/what-youll-get"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nhs.uk/Conditions/social-care-and-support-guide/Pages/carers-assessment.aspx" TargetMode="External"/><Relationship Id="rId11" Type="http://schemas.openxmlformats.org/officeDocument/2006/relationships/hyperlink" Target="https://www.gov.uk/attendance-allowance" TargetMode="External"/><Relationship Id="rId5" Type="http://schemas.openxmlformats.org/officeDocument/2006/relationships/hyperlink" Target="https://www.gov.uk/national-insurance-credits" TargetMode="External"/><Relationship Id="rId10" Type="http://schemas.openxmlformats.org/officeDocument/2006/relationships/hyperlink" Target="https://www.gov.uk/grant-bursary-adult-learners" TargetMode="External"/><Relationship Id="rId4" Type="http://schemas.openxmlformats.org/officeDocument/2006/relationships/hyperlink" Target="https://www.gov.uk/carers-allowance/eligibility" TargetMode="External"/><Relationship Id="rId9" Type="http://schemas.openxmlformats.org/officeDocument/2006/relationships/hyperlink" Target="https://www.gov.uk/pension-credit"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dla-disability-living-allowance-benefit/DLA-rates" TargetMode="External"/><Relationship Id="rId3" Type="http://schemas.openxmlformats.org/officeDocument/2006/relationships/hyperlink" Target="https://www.mygov.scot/adult-disability-payment" TargetMode="External"/><Relationship Id="rId7" Type="http://schemas.openxmlformats.org/officeDocument/2006/relationships/hyperlink" Target="https://www.gov.uk/constant-attendance-allowance/what-youll-ge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ygov.scot/child-disability-payment" TargetMode="External"/><Relationship Id="rId5" Type="http://schemas.openxmlformats.org/officeDocument/2006/relationships/hyperlink" Target="https://www.gov.uk/attendance-allowance" TargetMode="External"/><Relationship Id="rId4" Type="http://schemas.openxmlformats.org/officeDocument/2006/relationships/hyperlink" Target="https://www.gov.uk/claim-for-injury-received-while-serving/armed-forces-independence-payment-afip" TargetMode="External"/><Relationship Id="rId9" Type="http://schemas.openxmlformats.org/officeDocument/2006/relationships/hyperlink" Target="https://www.gov.uk/pip/how-much-youll-ge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hyperlink" Target="https://www.youtube.com/watch?v=gKYn_z0N5Ew"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hyperlink" Target="https://www.gov.uk/guidance/tax-credits-and-some-benefits-are-ending-move-to-universal-credit" TargetMode="External"/><Relationship Id="rId4" Type="http://schemas.openxmlformats.org/officeDocument/2006/relationships/hyperlink" Target="https://www.gov.uk/guidance/tax-credits-and-some-benefits-are-ending-move-to-universal-credit#suppor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1.xml"/><Relationship Id="rId4" Type="http://schemas.openxmlformats.org/officeDocument/2006/relationships/hyperlink" Target="https://www.gov.uk/universal-credit/what-youll-g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5"/>
          <p:cNvSpPr>
            <a:spLocks noGrp="1" noChangeArrowheads="1"/>
          </p:cNvSpPr>
          <p:nvPr>
            <p:ph type="ctrTitle" sz="quarter"/>
          </p:nvPr>
        </p:nvSpPr>
        <p:spPr>
          <a:xfrm>
            <a:off x="4499993" y="3695700"/>
            <a:ext cx="4440808" cy="2943224"/>
          </a:xfrm>
        </p:spPr>
        <p:txBody>
          <a:bodyPr>
            <a:noAutofit/>
          </a:bodyPr>
          <a:lstStyle/>
          <a:p>
            <a:br>
              <a:rPr lang="en-GB" dirty="0"/>
            </a:br>
            <a:r>
              <a:rPr lang="en-GB" dirty="0"/>
              <a:t>Universal Credit Eligibility and Awards</a:t>
            </a:r>
            <a:endParaRPr lang="en-GB" dirty="0">
              <a:solidFill>
                <a:srgbClr val="005F9E"/>
              </a:solidFill>
              <a:latin typeface="Arial" charset="0"/>
            </a:endParaRPr>
          </a:p>
        </p:txBody>
      </p:sp>
      <p:sp>
        <p:nvSpPr>
          <p:cNvPr id="2" name="TextBox 1">
            <a:extLst>
              <a:ext uri="{FF2B5EF4-FFF2-40B4-BE49-F238E27FC236}">
                <a16:creationId xmlns:a16="http://schemas.microsoft.com/office/drawing/2014/main" id="{F4D5B8B4-790F-5B3A-55BB-24ED94CEE78C}"/>
              </a:ext>
            </a:extLst>
          </p:cNvPr>
          <p:cNvSpPr txBox="1"/>
          <p:nvPr/>
        </p:nvSpPr>
        <p:spPr>
          <a:xfrm>
            <a:off x="2699792" y="260648"/>
            <a:ext cx="5256584" cy="2246769"/>
          </a:xfrm>
          <a:prstGeom prst="rect">
            <a:avLst/>
          </a:prstGeom>
          <a:noFill/>
        </p:spPr>
        <p:txBody>
          <a:bodyPr wrap="square" rtlCol="0">
            <a:spAutoFit/>
          </a:bodyPr>
          <a:lstStyle/>
          <a:p>
            <a:pPr algn="ctr"/>
            <a:r>
              <a:rPr lang="en-GB" sz="2000" b="1" dirty="0">
                <a:solidFill>
                  <a:srgbClr val="0053A5"/>
                </a:solidFill>
                <a:latin typeface="Arial" charset="0"/>
                <a:ea typeface="+mj-ea"/>
                <a:cs typeface="+mj-cs"/>
              </a:rPr>
              <a:t>Carers Rights Day 21/11/2024</a:t>
            </a:r>
          </a:p>
          <a:p>
            <a:endParaRPr lang="en-GB" sz="2000" b="1" dirty="0">
              <a:solidFill>
                <a:srgbClr val="0053A5"/>
              </a:solidFill>
              <a:latin typeface="Arial" charset="0"/>
              <a:ea typeface="+mj-ea"/>
              <a:cs typeface="+mj-cs"/>
            </a:endParaRPr>
          </a:p>
          <a:p>
            <a:r>
              <a:rPr lang="en-GB" sz="2000" b="1" dirty="0">
                <a:solidFill>
                  <a:srgbClr val="0053A5"/>
                </a:solidFill>
                <a:latin typeface="Arial" charset="0"/>
                <a:ea typeface="+mj-ea"/>
                <a:cs typeface="+mj-cs"/>
              </a:rPr>
              <a:t>Henrietta Izso Carers Champion and Work Coach </a:t>
            </a:r>
          </a:p>
          <a:p>
            <a:r>
              <a:rPr lang="en-GB" sz="2000" b="1" dirty="0">
                <a:solidFill>
                  <a:srgbClr val="0053A5"/>
                </a:solidFill>
                <a:latin typeface="Arial" charset="0"/>
                <a:ea typeface="+mj-ea"/>
                <a:cs typeface="+mj-cs"/>
              </a:rPr>
              <a:t>Ian Munroe Supporting Families Employment Adviser - </a:t>
            </a:r>
          </a:p>
          <a:p>
            <a:r>
              <a:rPr lang="en-GB" sz="2000" b="1" dirty="0">
                <a:solidFill>
                  <a:srgbClr val="0053A5"/>
                </a:solidFill>
                <a:latin typeface="Arial" charset="0"/>
                <a:ea typeface="+mj-ea"/>
                <a:cs typeface="+mj-cs"/>
              </a:rPr>
              <a:t>Brighton and Hove Jobcentre Plus </a:t>
            </a:r>
          </a:p>
        </p:txBody>
      </p:sp>
    </p:spTree>
    <p:custDataLst>
      <p:tags r:id="rId1"/>
    </p:custDataLst>
    <p:extLst>
      <p:ext uri="{BB962C8B-B14F-4D97-AF65-F5344CB8AC3E}">
        <p14:creationId xmlns:p14="http://schemas.microsoft.com/office/powerpoint/2010/main" val="88017398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Additional amounts</a:t>
            </a:r>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10</a:t>
            </a:fld>
            <a:endParaRPr lang="en-GB" dirty="0"/>
          </a:p>
        </p:txBody>
      </p:sp>
      <p:sp>
        <p:nvSpPr>
          <p:cNvPr id="4" name="Rounded Rectangle 3"/>
          <p:cNvSpPr/>
          <p:nvPr/>
        </p:nvSpPr>
        <p:spPr bwMode="auto">
          <a:xfrm>
            <a:off x="971600" y="1612741"/>
            <a:ext cx="2952328" cy="1224136"/>
          </a:xfrm>
          <a:prstGeom prst="roundRect">
            <a:avLst/>
          </a:prstGeom>
          <a:solidFill>
            <a:schemeClr val="bg1">
              <a:lumMod val="85000"/>
            </a:schemeClr>
          </a:solidFill>
          <a:ln w="25400">
            <a:solidFill>
              <a:schemeClr val="bg1">
                <a:lumMod val="50000"/>
              </a:schemeClr>
            </a:solidFill>
            <a:round/>
            <a:headEnd/>
            <a:tailEnd/>
          </a:ln>
          <a:effectLst>
            <a:outerShdw blurRad="50800" dist="38100" dir="2700000" algn="tl" rotWithShape="0">
              <a:srgbClr val="808080">
                <a:alpha val="39998"/>
              </a:srgbClr>
            </a:outerShdw>
          </a:effectLst>
        </p:spPr>
        <p:txBody>
          <a:bodyPr rtlCol="0" anchor="ctr"/>
          <a:lstStyle/>
          <a:p>
            <a:pPr algn="ctr" eaLnBrk="1" hangingPunct="1"/>
            <a:endParaRPr lang="en-GB" sz="1400" b="1" dirty="0"/>
          </a:p>
        </p:txBody>
      </p:sp>
      <p:sp>
        <p:nvSpPr>
          <p:cNvPr id="5" name="Rounded Rectangle 4"/>
          <p:cNvSpPr/>
          <p:nvPr/>
        </p:nvSpPr>
        <p:spPr bwMode="auto">
          <a:xfrm>
            <a:off x="4857022" y="4901983"/>
            <a:ext cx="2952328" cy="1224136"/>
          </a:xfrm>
          <a:prstGeom prst="roundRect">
            <a:avLst/>
          </a:prstGeom>
          <a:solidFill>
            <a:schemeClr val="bg1">
              <a:lumMod val="85000"/>
            </a:schemeClr>
          </a:solidFill>
          <a:ln w="25400">
            <a:solidFill>
              <a:schemeClr val="bg1">
                <a:lumMod val="50000"/>
              </a:schemeClr>
            </a:solidFill>
            <a:round/>
            <a:headEnd/>
            <a:tailEnd/>
          </a:ln>
          <a:effectLst>
            <a:outerShdw blurRad="50800" dist="38100" dir="2700000" algn="tl" rotWithShape="0">
              <a:srgbClr val="808080">
                <a:alpha val="39998"/>
              </a:srgbClr>
            </a:outerShdw>
          </a:effectLst>
        </p:spPr>
        <p:txBody>
          <a:bodyPr rtlCol="0" anchor="ctr"/>
          <a:lstStyle/>
          <a:p>
            <a:pPr algn="ctr" eaLnBrk="1" hangingPunct="1"/>
            <a:endParaRPr lang="en-GB" sz="1400" b="1" dirty="0"/>
          </a:p>
        </p:txBody>
      </p:sp>
      <p:sp>
        <p:nvSpPr>
          <p:cNvPr id="6" name="Rounded Rectangle 5"/>
          <p:cNvSpPr/>
          <p:nvPr/>
        </p:nvSpPr>
        <p:spPr bwMode="auto">
          <a:xfrm>
            <a:off x="963861" y="4901983"/>
            <a:ext cx="2952328" cy="1224136"/>
          </a:xfrm>
          <a:prstGeom prst="roundRect">
            <a:avLst/>
          </a:prstGeom>
          <a:solidFill>
            <a:schemeClr val="bg1">
              <a:lumMod val="85000"/>
            </a:schemeClr>
          </a:solidFill>
          <a:ln w="25400">
            <a:solidFill>
              <a:schemeClr val="bg1">
                <a:lumMod val="50000"/>
              </a:schemeClr>
            </a:solidFill>
            <a:round/>
            <a:headEnd/>
            <a:tailEnd/>
          </a:ln>
          <a:effectLst>
            <a:outerShdw blurRad="50800" dist="38100" dir="2700000" algn="tl" rotWithShape="0">
              <a:srgbClr val="808080">
                <a:alpha val="39998"/>
              </a:srgbClr>
            </a:outerShdw>
          </a:effectLst>
        </p:spPr>
        <p:txBody>
          <a:bodyPr rtlCol="0" anchor="ctr"/>
          <a:lstStyle/>
          <a:p>
            <a:pPr algn="ctr" eaLnBrk="1" hangingPunct="1"/>
            <a:endParaRPr lang="en-GB" sz="1400" b="1" dirty="0"/>
          </a:p>
        </p:txBody>
      </p:sp>
      <p:sp>
        <p:nvSpPr>
          <p:cNvPr id="7" name="Rounded Rectangle 6"/>
          <p:cNvSpPr/>
          <p:nvPr/>
        </p:nvSpPr>
        <p:spPr bwMode="auto">
          <a:xfrm>
            <a:off x="976656" y="3257362"/>
            <a:ext cx="2952328" cy="1224136"/>
          </a:xfrm>
          <a:prstGeom prst="roundRect">
            <a:avLst/>
          </a:prstGeom>
          <a:solidFill>
            <a:schemeClr val="bg1">
              <a:lumMod val="85000"/>
            </a:schemeClr>
          </a:solidFill>
          <a:ln w="25400">
            <a:solidFill>
              <a:schemeClr val="bg1">
                <a:lumMod val="50000"/>
              </a:schemeClr>
            </a:solidFill>
            <a:round/>
            <a:headEnd/>
            <a:tailEnd/>
          </a:ln>
          <a:effectLst>
            <a:outerShdw blurRad="50800" dist="38100" dir="2700000" algn="tl" rotWithShape="0">
              <a:srgbClr val="808080">
                <a:alpha val="39998"/>
              </a:srgbClr>
            </a:outerShdw>
          </a:effectLst>
        </p:spPr>
        <p:txBody>
          <a:bodyPr rtlCol="0" anchor="ctr"/>
          <a:lstStyle/>
          <a:p>
            <a:pPr algn="ctr" eaLnBrk="1" hangingPunct="1"/>
            <a:endParaRPr lang="en-GB" sz="1400" b="1" dirty="0"/>
          </a:p>
        </p:txBody>
      </p:sp>
      <p:sp>
        <p:nvSpPr>
          <p:cNvPr id="8" name="Rounded Rectangle 7"/>
          <p:cNvSpPr/>
          <p:nvPr/>
        </p:nvSpPr>
        <p:spPr bwMode="auto">
          <a:xfrm>
            <a:off x="4860032" y="3257362"/>
            <a:ext cx="2952328" cy="1224136"/>
          </a:xfrm>
          <a:prstGeom prst="roundRect">
            <a:avLst/>
          </a:prstGeom>
          <a:solidFill>
            <a:schemeClr val="bg1">
              <a:lumMod val="85000"/>
            </a:schemeClr>
          </a:solidFill>
          <a:ln w="25400">
            <a:solidFill>
              <a:schemeClr val="bg1">
                <a:lumMod val="50000"/>
              </a:schemeClr>
            </a:solidFill>
            <a:round/>
            <a:headEnd/>
            <a:tailEnd/>
          </a:ln>
          <a:effectLst>
            <a:outerShdw blurRad="50800" dist="38100" dir="2700000" algn="tl" rotWithShape="0">
              <a:srgbClr val="808080">
                <a:alpha val="39998"/>
              </a:srgbClr>
            </a:outerShdw>
          </a:effectLst>
        </p:spPr>
        <p:txBody>
          <a:bodyPr rtlCol="0" anchor="ctr"/>
          <a:lstStyle/>
          <a:p>
            <a:pPr algn="ctr" eaLnBrk="1" hangingPunct="1"/>
            <a:endParaRPr lang="en-GB" sz="1400" b="1" dirty="0"/>
          </a:p>
        </p:txBody>
      </p:sp>
      <p:sp>
        <p:nvSpPr>
          <p:cNvPr id="9" name="Rounded Rectangle 8"/>
          <p:cNvSpPr/>
          <p:nvPr/>
        </p:nvSpPr>
        <p:spPr bwMode="auto">
          <a:xfrm>
            <a:off x="4860032" y="1612741"/>
            <a:ext cx="2952328" cy="1224136"/>
          </a:xfrm>
          <a:prstGeom prst="roundRect">
            <a:avLst/>
          </a:prstGeom>
          <a:solidFill>
            <a:schemeClr val="bg1">
              <a:lumMod val="85000"/>
            </a:schemeClr>
          </a:solidFill>
          <a:ln w="25400">
            <a:solidFill>
              <a:schemeClr val="bg1">
                <a:lumMod val="50000"/>
              </a:schemeClr>
            </a:solidFill>
            <a:round/>
            <a:headEnd/>
            <a:tailEnd/>
          </a:ln>
          <a:effectLst>
            <a:outerShdw blurRad="50800" dist="38100" dir="2700000" algn="tl" rotWithShape="0">
              <a:srgbClr val="808080">
                <a:alpha val="39998"/>
              </a:srgbClr>
            </a:outerShdw>
          </a:effectLst>
        </p:spPr>
        <p:txBody>
          <a:bodyPr rtlCol="0" anchor="ctr"/>
          <a:lstStyle/>
          <a:p>
            <a:pPr algn="ctr" eaLnBrk="1" hangingPunct="1"/>
            <a:endParaRPr lang="en-GB" sz="1400" b="1" dirty="0"/>
          </a:p>
        </p:txBody>
      </p:sp>
      <p:sp>
        <p:nvSpPr>
          <p:cNvPr id="10" name="TextBox 9"/>
          <p:cNvSpPr txBox="1"/>
          <p:nvPr/>
        </p:nvSpPr>
        <p:spPr>
          <a:xfrm>
            <a:off x="1143881" y="1910177"/>
            <a:ext cx="2592288" cy="707886"/>
          </a:xfrm>
          <a:prstGeom prst="rect">
            <a:avLst/>
          </a:prstGeom>
          <a:noFill/>
        </p:spPr>
        <p:txBody>
          <a:bodyPr wrap="square" rtlCol="0">
            <a:spAutoFit/>
          </a:bodyPr>
          <a:lstStyle/>
          <a:p>
            <a:pPr algn="ctr"/>
            <a:r>
              <a:rPr lang="en-GB" sz="2000" dirty="0"/>
              <a:t>Limited Capability for Work (LCW)</a:t>
            </a:r>
          </a:p>
        </p:txBody>
      </p:sp>
      <p:sp>
        <p:nvSpPr>
          <p:cNvPr id="11" name="TextBox 10"/>
          <p:cNvSpPr txBox="1"/>
          <p:nvPr/>
        </p:nvSpPr>
        <p:spPr>
          <a:xfrm>
            <a:off x="5001038" y="1751318"/>
            <a:ext cx="2664296" cy="1015663"/>
          </a:xfrm>
          <a:prstGeom prst="rect">
            <a:avLst/>
          </a:prstGeom>
          <a:noFill/>
        </p:spPr>
        <p:txBody>
          <a:bodyPr wrap="square" rtlCol="0">
            <a:spAutoFit/>
          </a:bodyPr>
          <a:lstStyle/>
          <a:p>
            <a:pPr algn="ctr"/>
            <a:r>
              <a:rPr lang="en-GB" sz="2000" dirty="0"/>
              <a:t>Limited Capability for Work Related Activity (LCWRA)</a:t>
            </a:r>
          </a:p>
        </p:txBody>
      </p:sp>
      <p:sp>
        <p:nvSpPr>
          <p:cNvPr id="12" name="TextBox 11"/>
          <p:cNvSpPr txBox="1"/>
          <p:nvPr/>
        </p:nvSpPr>
        <p:spPr>
          <a:xfrm>
            <a:off x="1331640" y="3717032"/>
            <a:ext cx="2232248" cy="369332"/>
          </a:xfrm>
          <a:prstGeom prst="rect">
            <a:avLst/>
          </a:prstGeom>
          <a:noFill/>
        </p:spPr>
        <p:txBody>
          <a:bodyPr wrap="square" rtlCol="0">
            <a:spAutoFit/>
          </a:bodyPr>
          <a:lstStyle/>
          <a:p>
            <a:pPr algn="ctr"/>
            <a:r>
              <a:rPr lang="en-GB" dirty="0"/>
              <a:t>Carers</a:t>
            </a:r>
          </a:p>
        </p:txBody>
      </p:sp>
      <p:sp>
        <p:nvSpPr>
          <p:cNvPr id="14" name="TextBox 13"/>
          <p:cNvSpPr txBox="1"/>
          <p:nvPr/>
        </p:nvSpPr>
        <p:spPr>
          <a:xfrm>
            <a:off x="5292080" y="3701643"/>
            <a:ext cx="2016224" cy="400110"/>
          </a:xfrm>
          <a:prstGeom prst="rect">
            <a:avLst/>
          </a:prstGeom>
          <a:noFill/>
        </p:spPr>
        <p:txBody>
          <a:bodyPr wrap="square" rtlCol="0">
            <a:spAutoFit/>
          </a:bodyPr>
          <a:lstStyle/>
          <a:p>
            <a:pPr algn="ctr"/>
            <a:r>
              <a:rPr lang="en-GB" sz="2000" dirty="0"/>
              <a:t>Child</a:t>
            </a:r>
          </a:p>
        </p:txBody>
      </p:sp>
      <p:sp>
        <p:nvSpPr>
          <p:cNvPr id="15" name="TextBox 14"/>
          <p:cNvSpPr txBox="1"/>
          <p:nvPr/>
        </p:nvSpPr>
        <p:spPr>
          <a:xfrm>
            <a:off x="1323901" y="5313996"/>
            <a:ext cx="2232248" cy="400110"/>
          </a:xfrm>
          <a:prstGeom prst="rect">
            <a:avLst/>
          </a:prstGeom>
          <a:noFill/>
        </p:spPr>
        <p:txBody>
          <a:bodyPr wrap="square" rtlCol="0">
            <a:spAutoFit/>
          </a:bodyPr>
          <a:lstStyle/>
          <a:p>
            <a:pPr algn="ctr"/>
            <a:r>
              <a:rPr lang="en-GB" sz="2000" dirty="0"/>
              <a:t>Childcare</a:t>
            </a:r>
          </a:p>
        </p:txBody>
      </p:sp>
      <p:sp>
        <p:nvSpPr>
          <p:cNvPr id="16" name="TextBox 15"/>
          <p:cNvSpPr txBox="1"/>
          <p:nvPr/>
        </p:nvSpPr>
        <p:spPr>
          <a:xfrm>
            <a:off x="5113565" y="5313996"/>
            <a:ext cx="2373254" cy="400110"/>
          </a:xfrm>
          <a:prstGeom prst="rect">
            <a:avLst/>
          </a:prstGeom>
          <a:noFill/>
        </p:spPr>
        <p:txBody>
          <a:bodyPr wrap="square" rtlCol="0">
            <a:spAutoFit/>
          </a:bodyPr>
          <a:lstStyle/>
          <a:p>
            <a:pPr algn="ctr"/>
            <a:r>
              <a:rPr lang="en-GB" sz="2000" dirty="0"/>
              <a:t>Housing</a:t>
            </a:r>
          </a:p>
        </p:txBody>
      </p:sp>
    </p:spTree>
    <p:extLst>
      <p:ext uri="{BB962C8B-B14F-4D97-AF65-F5344CB8AC3E}">
        <p14:creationId xmlns:p14="http://schemas.microsoft.com/office/powerpoint/2010/main" val="781437595"/>
      </p:ext>
    </p:extLst>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Universal Credit maximum amount</a:t>
            </a:r>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11</a:t>
            </a:fld>
            <a:endParaRPr lang="en-GB" dirty="0"/>
          </a:p>
        </p:txBody>
      </p:sp>
      <p:sp>
        <p:nvSpPr>
          <p:cNvPr id="4" name="TextBox 3"/>
          <p:cNvSpPr txBox="1"/>
          <p:nvPr/>
        </p:nvSpPr>
        <p:spPr>
          <a:xfrm>
            <a:off x="971600" y="1916832"/>
            <a:ext cx="7128792" cy="3170099"/>
          </a:xfrm>
          <a:prstGeom prst="rect">
            <a:avLst/>
          </a:prstGeom>
          <a:noFill/>
        </p:spPr>
        <p:txBody>
          <a:bodyPr wrap="square" rtlCol="0">
            <a:spAutoFit/>
          </a:bodyPr>
          <a:lstStyle/>
          <a:p>
            <a:r>
              <a:rPr lang="en-GB" sz="4000" dirty="0"/>
              <a:t>          Standard Allowance</a:t>
            </a:r>
          </a:p>
          <a:p>
            <a:r>
              <a:rPr lang="en-GB" sz="4000" dirty="0"/>
              <a:t>+        Additional amounts</a:t>
            </a:r>
          </a:p>
          <a:p>
            <a:endParaRPr lang="en-GB" sz="4000" dirty="0"/>
          </a:p>
          <a:p>
            <a:endParaRPr lang="en-GB" sz="4000" dirty="0"/>
          </a:p>
          <a:p>
            <a:r>
              <a:rPr lang="en-GB" sz="4000" dirty="0"/>
              <a:t>=        Maximum allowable</a:t>
            </a:r>
          </a:p>
        </p:txBody>
      </p:sp>
    </p:spTree>
    <p:extLst>
      <p:ext uri="{BB962C8B-B14F-4D97-AF65-F5344CB8AC3E}">
        <p14:creationId xmlns:p14="http://schemas.microsoft.com/office/powerpoint/2010/main" val="400990480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66618" y="1229944"/>
            <a:ext cx="8481845" cy="510778"/>
          </a:xfrm>
          <a:prstGeom prst="roundRect">
            <a:avLst/>
          </a:prstGeom>
          <a:solidFill>
            <a:schemeClr val="bg1">
              <a:lumMod val="95000"/>
            </a:schemeClr>
          </a:solidFill>
          <a:ln>
            <a:solidFill>
              <a:srgbClr val="00206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Does the claimant have Children, LCW or LCWRA?</a:t>
            </a:r>
          </a:p>
        </p:txBody>
      </p:sp>
      <p:sp>
        <p:nvSpPr>
          <p:cNvPr id="5" name="Rectangle 5"/>
          <p:cNvSpPr txBox="1">
            <a:spLocks noChangeArrowheads="1"/>
          </p:cNvSpPr>
          <p:nvPr/>
        </p:nvSpPr>
        <p:spPr>
          <a:xfrm>
            <a:off x="668752" y="327025"/>
            <a:ext cx="7696200" cy="561975"/>
          </a:xfrm>
          <a:prstGeom prst="rect">
            <a:avLst/>
          </a:prstGeom>
        </p:spPr>
        <p:txBody>
          <a:bodyPr/>
          <a:lstStyle>
            <a:lvl1pPr algn="l" rtl="0" eaLnBrk="0" fontAlgn="base" hangingPunct="0">
              <a:lnSpc>
                <a:spcPct val="88000"/>
              </a:lnSpc>
              <a:spcBef>
                <a:spcPct val="0"/>
              </a:spcBef>
              <a:spcAft>
                <a:spcPct val="0"/>
              </a:spcAft>
              <a:defRPr sz="2000">
                <a:solidFill>
                  <a:schemeClr val="tx2"/>
                </a:solidFill>
                <a:latin typeface="Arial" charset="0"/>
                <a:ea typeface="+mj-ea"/>
                <a:cs typeface="+mj-cs"/>
                <a:sym typeface="Arial" charset="0"/>
              </a:defRPr>
            </a:lvl1pPr>
            <a:lvl2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2pPr>
            <a:lvl3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3pPr>
            <a:lvl4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4pPr>
            <a:lvl5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a:lstStyle>
          <a:p>
            <a:pPr marL="0" marR="0" lvl="0" indent="0" algn="l" defTabSz="914400" rtl="0" eaLnBrk="1" fontAlgn="base" latinLnBrk="0" hangingPunct="1">
              <a:lnSpc>
                <a:spcPct val="88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rPr>
              <a:t>Earned Income - Work Allowance</a:t>
            </a:r>
          </a:p>
        </p:txBody>
      </p:sp>
      <p:sp>
        <p:nvSpPr>
          <p:cNvPr id="2" name="TextBox 1"/>
          <p:cNvSpPr txBox="1"/>
          <p:nvPr/>
        </p:nvSpPr>
        <p:spPr>
          <a:xfrm>
            <a:off x="266618" y="2140655"/>
            <a:ext cx="3081246" cy="461665"/>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Yes</a:t>
            </a:r>
          </a:p>
        </p:txBody>
      </p:sp>
      <p:sp>
        <p:nvSpPr>
          <p:cNvPr id="7" name="TextBox 6"/>
          <p:cNvSpPr txBox="1"/>
          <p:nvPr/>
        </p:nvSpPr>
        <p:spPr>
          <a:xfrm>
            <a:off x="266618" y="3022957"/>
            <a:ext cx="3081246" cy="830997"/>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The Work Allowance applies</a:t>
            </a:r>
          </a:p>
        </p:txBody>
      </p:sp>
      <p:sp>
        <p:nvSpPr>
          <p:cNvPr id="8" name="TextBox 7"/>
          <p:cNvSpPr txBox="1"/>
          <p:nvPr/>
        </p:nvSpPr>
        <p:spPr>
          <a:xfrm>
            <a:off x="251520" y="4768875"/>
            <a:ext cx="2376264" cy="1200329"/>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Does the customer have housing costs?</a:t>
            </a:r>
          </a:p>
        </p:txBody>
      </p:sp>
      <p:sp>
        <p:nvSpPr>
          <p:cNvPr id="9" name="TextBox 8"/>
          <p:cNvSpPr txBox="1"/>
          <p:nvPr/>
        </p:nvSpPr>
        <p:spPr>
          <a:xfrm>
            <a:off x="3203848" y="4462706"/>
            <a:ext cx="2160240" cy="830997"/>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Yes – lower amount </a:t>
            </a:r>
          </a:p>
        </p:txBody>
      </p:sp>
      <p:sp>
        <p:nvSpPr>
          <p:cNvPr id="10" name="TextBox 9"/>
          <p:cNvSpPr txBox="1"/>
          <p:nvPr/>
        </p:nvSpPr>
        <p:spPr>
          <a:xfrm>
            <a:off x="5569908" y="2950096"/>
            <a:ext cx="3186536" cy="830997"/>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Arial"/>
                <a:ea typeface="+mn-ea"/>
                <a:cs typeface="+mn-cs"/>
              </a:rPr>
              <a:t>Work Allowance </a:t>
            </a:r>
            <a:r>
              <a:rPr kumimoji="0" lang="en-GB" sz="2400" b="1" i="0" u="none" strike="noStrike" kern="1200" cap="none" spc="0" normalizeH="0" baseline="0" noProof="0" dirty="0">
                <a:ln>
                  <a:noFill/>
                </a:ln>
                <a:solidFill>
                  <a:srgbClr val="002060"/>
                </a:solidFill>
                <a:effectLst/>
                <a:uLnTx/>
                <a:uFillTx/>
                <a:latin typeface="Arial"/>
                <a:ea typeface="+mn-ea"/>
                <a:cs typeface="+mn-cs"/>
              </a:rPr>
              <a:t>does not </a:t>
            </a:r>
            <a:r>
              <a:rPr kumimoji="0" lang="en-GB" sz="2400" b="0" i="0" u="none" strike="noStrike" kern="1200" cap="none" spc="0" normalizeH="0" baseline="0" noProof="0" dirty="0">
                <a:ln>
                  <a:noFill/>
                </a:ln>
                <a:solidFill>
                  <a:srgbClr val="002060"/>
                </a:solidFill>
                <a:effectLst/>
                <a:uLnTx/>
                <a:uFillTx/>
                <a:latin typeface="Arial"/>
                <a:ea typeface="+mn-ea"/>
                <a:cs typeface="+mn-cs"/>
              </a:rPr>
              <a:t>apply</a:t>
            </a:r>
          </a:p>
        </p:txBody>
      </p:sp>
      <p:sp>
        <p:nvSpPr>
          <p:cNvPr id="11" name="TextBox 10" descr="A process flow" title="Eraned income - work allowance"/>
          <p:cNvSpPr txBox="1"/>
          <p:nvPr/>
        </p:nvSpPr>
        <p:spPr>
          <a:xfrm>
            <a:off x="5569908" y="2114576"/>
            <a:ext cx="3186536" cy="461665"/>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Arial"/>
                <a:ea typeface="+mn-ea"/>
                <a:cs typeface="+mn-cs"/>
              </a:rPr>
              <a:t>No</a:t>
            </a:r>
          </a:p>
        </p:txBody>
      </p:sp>
      <p:sp>
        <p:nvSpPr>
          <p:cNvPr id="12" name="TextBox 11"/>
          <p:cNvSpPr txBox="1"/>
          <p:nvPr/>
        </p:nvSpPr>
        <p:spPr>
          <a:xfrm>
            <a:off x="3203848" y="5449134"/>
            <a:ext cx="2160240" cy="830997"/>
          </a:xfrm>
          <a:prstGeom prst="rect">
            <a:avLst/>
          </a:prstGeom>
          <a:solidFill>
            <a:schemeClr val="accent5"/>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No – higher amount</a:t>
            </a:r>
          </a:p>
        </p:txBody>
      </p:sp>
      <p:sp>
        <p:nvSpPr>
          <p:cNvPr id="13" name="TextBox 12"/>
          <p:cNvSpPr txBox="1"/>
          <p:nvPr/>
        </p:nvSpPr>
        <p:spPr>
          <a:xfrm>
            <a:off x="6300192" y="4739259"/>
            <a:ext cx="2448270" cy="1200329"/>
          </a:xfrm>
          <a:prstGeom prst="rect">
            <a:avLst/>
          </a:prstGeom>
          <a:solidFill>
            <a:schemeClr val="accent5"/>
          </a:solidFill>
          <a:ln>
            <a:solidFill>
              <a:srgbClr val="00206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chemeClr val="tx1"/>
                </a:solidFill>
                <a:effectLst/>
                <a:uLnTx/>
                <a:uFillTx/>
                <a:latin typeface="Arial"/>
                <a:ea typeface="+mn-ea"/>
                <a:cs typeface="+mn-cs"/>
              </a:rPr>
              <a:t>The service applies the earnings taper</a:t>
            </a:r>
          </a:p>
        </p:txBody>
      </p:sp>
      <p:cxnSp>
        <p:nvCxnSpPr>
          <p:cNvPr id="14" name="Straight Arrow Connector 13"/>
          <p:cNvCxnSpPr/>
          <p:nvPr/>
        </p:nvCxnSpPr>
        <p:spPr bwMode="auto">
          <a:xfrm>
            <a:off x="1807241" y="1740722"/>
            <a:ext cx="0" cy="350820"/>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p:cNvCxnSpPr/>
          <p:nvPr/>
        </p:nvCxnSpPr>
        <p:spPr bwMode="auto">
          <a:xfrm>
            <a:off x="7163176" y="1740722"/>
            <a:ext cx="0" cy="366586"/>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p:cNvCxnSpPr>
            <a:stCxn id="11" idx="2"/>
            <a:endCxn id="10" idx="0"/>
          </p:cNvCxnSpPr>
          <p:nvPr/>
        </p:nvCxnSpPr>
        <p:spPr bwMode="auto">
          <a:xfrm>
            <a:off x="7163176" y="2576241"/>
            <a:ext cx="0" cy="373855"/>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stCxn id="10" idx="2"/>
          </p:cNvCxnSpPr>
          <p:nvPr/>
        </p:nvCxnSpPr>
        <p:spPr bwMode="auto">
          <a:xfrm>
            <a:off x="7163176" y="3781093"/>
            <a:ext cx="0" cy="987782"/>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stCxn id="2" idx="2"/>
            <a:endCxn id="7" idx="0"/>
          </p:cNvCxnSpPr>
          <p:nvPr/>
        </p:nvCxnSpPr>
        <p:spPr bwMode="auto">
          <a:xfrm>
            <a:off x="1807241" y="2602320"/>
            <a:ext cx="0" cy="420637"/>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a:stCxn id="7" idx="2"/>
          </p:cNvCxnSpPr>
          <p:nvPr/>
        </p:nvCxnSpPr>
        <p:spPr bwMode="auto">
          <a:xfrm>
            <a:off x="1807241" y="3853954"/>
            <a:ext cx="0" cy="914921"/>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stCxn id="8" idx="3"/>
            <a:endCxn id="9" idx="1"/>
          </p:cNvCxnSpPr>
          <p:nvPr/>
        </p:nvCxnSpPr>
        <p:spPr bwMode="auto">
          <a:xfrm flipV="1">
            <a:off x="2627784" y="4878205"/>
            <a:ext cx="576064" cy="490835"/>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stCxn id="8" idx="3"/>
            <a:endCxn id="12" idx="1"/>
          </p:cNvCxnSpPr>
          <p:nvPr/>
        </p:nvCxnSpPr>
        <p:spPr bwMode="auto">
          <a:xfrm>
            <a:off x="2627784" y="5369040"/>
            <a:ext cx="576064" cy="495593"/>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stCxn id="9" idx="3"/>
          </p:cNvCxnSpPr>
          <p:nvPr/>
        </p:nvCxnSpPr>
        <p:spPr bwMode="auto">
          <a:xfrm>
            <a:off x="5364088" y="4878205"/>
            <a:ext cx="936104" cy="0"/>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a:stCxn id="12" idx="3"/>
          </p:cNvCxnSpPr>
          <p:nvPr/>
        </p:nvCxnSpPr>
        <p:spPr bwMode="auto">
          <a:xfrm>
            <a:off x="5364088" y="5864633"/>
            <a:ext cx="952738" cy="0"/>
          </a:xfrm>
          <a:prstGeom prst="straightConnector1">
            <a:avLst/>
          </a:prstGeom>
          <a:noFill/>
          <a:ln w="25400" cap="flat" cmpd="sng" algn="ctr">
            <a:solidFill>
              <a:srgbClr val="002060"/>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 name="Slide Number Placeholder 3">
            <a:extLst>
              <a:ext uri="{FF2B5EF4-FFF2-40B4-BE49-F238E27FC236}">
                <a16:creationId xmlns:a16="http://schemas.microsoft.com/office/drawing/2014/main" id="{F6DB0D32-7FBA-E071-59DF-CD6A2F1CA6A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1630069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29CDB5-05D3-9001-485D-F6CFAB1D2DF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3" name="TextBox 2">
            <a:extLst>
              <a:ext uri="{FF2B5EF4-FFF2-40B4-BE49-F238E27FC236}">
                <a16:creationId xmlns:a16="http://schemas.microsoft.com/office/drawing/2014/main" id="{8F8D75F4-621E-1CEC-C7FA-7902780BECAA}"/>
              </a:ext>
            </a:extLst>
          </p:cNvPr>
          <p:cNvSpPr txBox="1"/>
          <p:nvPr/>
        </p:nvSpPr>
        <p:spPr>
          <a:xfrm>
            <a:off x="611560" y="2564904"/>
            <a:ext cx="7488832" cy="4247317"/>
          </a:xfrm>
          <a:prstGeom prst="rect">
            <a:avLst/>
          </a:prstGeom>
          <a:noFill/>
        </p:spPr>
        <p:txBody>
          <a:bodyPr wrap="square" rtlCol="0">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Customers may get a </a:t>
            </a:r>
            <a:r>
              <a:rPr kumimoji="0" lang="en-US" altLang="en-US" sz="1800" b="1" i="0" u="none" strike="noStrike" cap="none" normalizeH="0" baseline="0" dirty="0">
                <a:ln>
                  <a:noFill/>
                </a:ln>
                <a:solidFill>
                  <a:srgbClr val="000000"/>
                </a:solidFill>
                <a:effectLst/>
                <a:latin typeface="inherit"/>
                <a:cs typeface="Arial" panose="020B0604020202020204" pitchFamily="34" charset="0"/>
              </a:rPr>
              <a:t>Carer’s Element</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if they have regular or substantial caring responsibilities of at least 35 hours per week. They do not have to claim Carer’s Allowance to receive this element.</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Only one </a:t>
            </a:r>
            <a:r>
              <a:rPr kumimoji="0" lang="en-US" altLang="en-US" sz="1800" b="1" i="0" u="none" strike="noStrike" cap="none" normalizeH="0" baseline="0" dirty="0">
                <a:ln>
                  <a:noFill/>
                </a:ln>
                <a:solidFill>
                  <a:srgbClr val="000000"/>
                </a:solidFill>
                <a:effectLst/>
                <a:latin typeface="inherit"/>
                <a:cs typeface="Arial" panose="020B0604020202020204" pitchFamily="34" charset="0"/>
              </a:rPr>
              <a:t>Carer’s Element</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is allowed per claimant. </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If making a joint claim, both can get the </a:t>
            </a:r>
            <a:r>
              <a:rPr kumimoji="0" lang="en-US" altLang="en-US" sz="1800" b="1" i="0" u="none" strike="noStrike" cap="none" normalizeH="0" baseline="0" dirty="0">
                <a:ln>
                  <a:noFill/>
                </a:ln>
                <a:solidFill>
                  <a:srgbClr val="000000"/>
                </a:solidFill>
                <a:effectLst/>
                <a:latin typeface="inherit"/>
                <a:cs typeface="Arial" panose="020B0604020202020204" pitchFamily="34" charset="0"/>
              </a:rPr>
              <a:t>Carer’s Element</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 as long as it is not for the same disabled person.</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If both claimants care for the same person, they must decide who is going to receive the </a:t>
            </a:r>
            <a:r>
              <a:rPr kumimoji="0" lang="en-US" altLang="en-US" sz="1800" b="1" i="0" u="none" strike="noStrike" cap="none" normalizeH="0" baseline="0" dirty="0">
                <a:ln>
                  <a:noFill/>
                </a:ln>
                <a:solidFill>
                  <a:srgbClr val="000000"/>
                </a:solidFill>
                <a:effectLst/>
                <a:latin typeface="inherit"/>
                <a:cs typeface="Arial" panose="020B0604020202020204" pitchFamily="34" charset="0"/>
              </a:rPr>
              <a:t>Carer’s Element</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t>
            </a:r>
          </a:p>
          <a:p>
            <a:pPr marR="0" lvl="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Claim Recovery Unit U recovers the </a:t>
            </a:r>
            <a:r>
              <a:rPr kumimoji="0" lang="en-US" altLang="en-US" sz="1800" b="1" i="0" u="none" strike="noStrike" cap="none" normalizeH="0" baseline="0" dirty="0">
                <a:ln>
                  <a:noFill/>
                </a:ln>
                <a:solidFill>
                  <a:srgbClr val="000000"/>
                </a:solidFill>
                <a:effectLst/>
                <a:latin typeface="inherit"/>
                <a:cs typeface="Arial" panose="020B0604020202020204" pitchFamily="34" charset="0"/>
              </a:rPr>
              <a:t>Carers Element </a:t>
            </a:r>
            <a:r>
              <a:rPr kumimoji="0" lang="en-US" altLang="en-US" sz="18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as part of the UC monthly payment</a:t>
            </a:r>
          </a:p>
          <a:p>
            <a:endParaRPr lang="en-GB" dirty="0"/>
          </a:p>
        </p:txBody>
      </p:sp>
      <p:sp>
        <p:nvSpPr>
          <p:cNvPr id="7" name="TextBox 6">
            <a:extLst>
              <a:ext uri="{FF2B5EF4-FFF2-40B4-BE49-F238E27FC236}">
                <a16:creationId xmlns:a16="http://schemas.microsoft.com/office/drawing/2014/main" id="{F49A5F93-C003-2B1B-1BD1-B0046C3462C5}"/>
              </a:ext>
            </a:extLst>
          </p:cNvPr>
          <p:cNvSpPr txBox="1"/>
          <p:nvPr/>
        </p:nvSpPr>
        <p:spPr>
          <a:xfrm>
            <a:off x="477295" y="332656"/>
            <a:ext cx="4763814" cy="46166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FFFFFF"/>
                </a:solidFill>
                <a:latin typeface="Helvetica"/>
                <a:ea typeface="+mj-ea"/>
                <a:cs typeface="+mj-cs"/>
              </a:rPr>
              <a:t>Carer’s</a:t>
            </a:r>
            <a:r>
              <a:rPr kumimoji="0" lang="en-US" altLang="en-US" sz="1800" b="1" i="0" u="none" strike="noStrike" cap="none" normalizeH="0" baseline="0" dirty="0">
                <a:ln>
                  <a:noFill/>
                </a:ln>
                <a:solidFill>
                  <a:srgbClr val="000000"/>
                </a:solidFill>
                <a:effectLst/>
                <a:latin typeface="inherit"/>
                <a:cs typeface="Arial" panose="020B0604020202020204" pitchFamily="34" charset="0"/>
              </a:rPr>
              <a:t> </a:t>
            </a:r>
            <a:r>
              <a:rPr lang="en-US" altLang="en-US" sz="2400" dirty="0">
                <a:solidFill>
                  <a:srgbClr val="FFFFFF"/>
                </a:solidFill>
                <a:latin typeface="Helvetica"/>
                <a:ea typeface="+mj-ea"/>
                <a:cs typeface="+mj-cs"/>
                <a:sym typeface="Arial" charset="0"/>
              </a:rPr>
              <a:t>Element</a:t>
            </a:r>
          </a:p>
        </p:txBody>
      </p:sp>
    </p:spTree>
    <p:extLst>
      <p:ext uri="{BB962C8B-B14F-4D97-AF65-F5344CB8AC3E}">
        <p14:creationId xmlns:p14="http://schemas.microsoft.com/office/powerpoint/2010/main" val="1073319094"/>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92D10BF3-C22C-CC58-8E38-E032B56997D8}"/>
              </a:ext>
            </a:extLst>
          </p:cNvPr>
          <p:cNvSpPr>
            <a:spLocks noGrp="1"/>
          </p:cNvSpPr>
          <p:nvPr>
            <p:ph type="title"/>
          </p:nvPr>
        </p:nvSpPr>
        <p:spPr>
          <a:xfrm>
            <a:off x="455613" y="279400"/>
            <a:ext cx="7696200" cy="561975"/>
          </a:xfrm>
        </p:spPr>
        <p:txBody>
          <a:bodyPr/>
          <a:lstStyle/>
          <a:p>
            <a:r>
              <a:rPr lang="en-US" dirty="0"/>
              <a:t>Attendance allowance and Carers allowance </a:t>
            </a:r>
          </a:p>
        </p:txBody>
      </p:sp>
      <p:sp>
        <p:nvSpPr>
          <p:cNvPr id="16" name="Content Placeholder 5">
            <a:extLst>
              <a:ext uri="{FF2B5EF4-FFF2-40B4-BE49-F238E27FC236}">
                <a16:creationId xmlns:a16="http://schemas.microsoft.com/office/drawing/2014/main" id="{FD4AC2A2-FAD4-79CC-C06A-C14A53A7CD3C}"/>
              </a:ext>
            </a:extLst>
          </p:cNvPr>
          <p:cNvSpPr>
            <a:spLocks noGrp="1"/>
          </p:cNvSpPr>
          <p:nvPr>
            <p:ph sz="half" idx="1"/>
          </p:nvPr>
        </p:nvSpPr>
        <p:spPr>
          <a:xfrm>
            <a:off x="457200" y="1150938"/>
            <a:ext cx="4068763" cy="5553075"/>
          </a:xfrm>
        </p:spPr>
        <p:txBody>
          <a:bodyPr wrap="square" anchor="t">
            <a:normAutofit/>
          </a:bodyPr>
          <a:lstStyle/>
          <a:p>
            <a:pPr>
              <a:lnSpc>
                <a:spcPct val="90000"/>
              </a:lnSpc>
            </a:pPr>
            <a:r>
              <a:rPr lang="en-GB" sz="1100" b="1" i="0" u="sng" dirty="0">
                <a:effectLst/>
                <a:hlinkClick r:id="rId3"/>
              </a:rPr>
              <a:t>Carers Allowance</a:t>
            </a:r>
            <a:r>
              <a:rPr lang="en-GB" sz="1100" b="0" i="0" dirty="0">
                <a:effectLst/>
              </a:rPr>
              <a:t> </a:t>
            </a:r>
          </a:p>
          <a:p>
            <a:pPr>
              <a:lnSpc>
                <a:spcPct val="90000"/>
              </a:lnSpc>
            </a:pPr>
            <a:r>
              <a:rPr lang="en-GB" sz="1100" b="0" i="0" dirty="0">
                <a:effectLst/>
              </a:rPr>
              <a:t>You could get £81.90 a week if you care for someone at least 35 hours a week and they get </a:t>
            </a:r>
            <a:r>
              <a:rPr lang="en-GB" sz="1100" b="0" i="0" u="sng" dirty="0">
                <a:effectLst/>
                <a:hlinkClick r:id="rId4"/>
              </a:rPr>
              <a:t>certain benefits</a:t>
            </a:r>
            <a:r>
              <a:rPr lang="en-GB" sz="1100" b="0" i="0" dirty="0">
                <a:effectLst/>
              </a:rPr>
              <a:t>.</a:t>
            </a:r>
          </a:p>
          <a:p>
            <a:pPr>
              <a:lnSpc>
                <a:spcPct val="90000"/>
              </a:lnSpc>
            </a:pPr>
            <a:r>
              <a:rPr lang="en-GB" sz="1100" b="0" i="0" dirty="0">
                <a:effectLst/>
              </a:rPr>
              <a:t>You do not have to be related to, or live with, the person you care for.</a:t>
            </a:r>
          </a:p>
          <a:p>
            <a:pPr>
              <a:lnSpc>
                <a:spcPct val="90000"/>
              </a:lnSpc>
            </a:pPr>
            <a:r>
              <a:rPr lang="en-GB" sz="1100" b="0" i="0" dirty="0">
                <a:effectLst/>
              </a:rPr>
              <a:t>You do not get paid extra if you care for more than one person.</a:t>
            </a:r>
          </a:p>
          <a:p>
            <a:pPr>
              <a:lnSpc>
                <a:spcPct val="90000"/>
              </a:lnSpc>
            </a:pPr>
            <a:r>
              <a:rPr lang="en-GB" sz="1100" b="0" i="0" dirty="0">
                <a:effectLst/>
              </a:rPr>
              <a:t>If someone else also cares for the same person as you, only one of you can claim Carer’s Allowance.</a:t>
            </a:r>
          </a:p>
          <a:p>
            <a:pPr>
              <a:lnSpc>
                <a:spcPct val="90000"/>
              </a:lnSpc>
            </a:pPr>
            <a:r>
              <a:rPr lang="en-GB" sz="1100" b="0" i="0" dirty="0">
                <a:effectLst/>
              </a:rPr>
              <a:t> </a:t>
            </a:r>
          </a:p>
          <a:p>
            <a:pPr>
              <a:lnSpc>
                <a:spcPct val="90000"/>
              </a:lnSpc>
            </a:pPr>
            <a:r>
              <a:rPr lang="en-GB" sz="1100" b="0" i="0" dirty="0">
                <a:effectLst/>
              </a:rPr>
              <a:t>For each week you get Carer’s Allowance you’ll automatically get </a:t>
            </a:r>
            <a:r>
              <a:rPr lang="en-GB" sz="1100" b="0" i="0" u="sng" dirty="0">
                <a:effectLst/>
                <a:hlinkClick r:id="rId5"/>
              </a:rPr>
              <a:t>National Insurance credits</a:t>
            </a:r>
            <a:r>
              <a:rPr lang="en-GB" sz="1100" b="0" i="0" dirty="0">
                <a:effectLst/>
              </a:rPr>
              <a:t>.</a:t>
            </a:r>
          </a:p>
          <a:p>
            <a:pPr>
              <a:lnSpc>
                <a:spcPct val="90000"/>
              </a:lnSpc>
            </a:pPr>
            <a:r>
              <a:rPr lang="en-GB" sz="1100" b="0" i="0" dirty="0">
                <a:effectLst/>
              </a:rPr>
              <a:t>You may also be able to apply for:</a:t>
            </a:r>
          </a:p>
          <a:p>
            <a:pPr>
              <a:lnSpc>
                <a:spcPct val="90000"/>
              </a:lnSpc>
              <a:buFont typeface="Arial" panose="020B0604020202020204" pitchFamily="34" charset="0"/>
              <a:buChar char="•"/>
            </a:pPr>
            <a:r>
              <a:rPr lang="en-GB" sz="1100" b="0" i="0" u="sng" dirty="0">
                <a:effectLst/>
                <a:hlinkClick r:id="rId6"/>
              </a:rPr>
              <a:t>support from your local council</a:t>
            </a:r>
            <a:endParaRPr lang="en-GB" sz="1100" b="0" i="0" dirty="0">
              <a:effectLst/>
            </a:endParaRPr>
          </a:p>
          <a:p>
            <a:pPr>
              <a:lnSpc>
                <a:spcPct val="90000"/>
              </a:lnSpc>
              <a:buFont typeface="Arial" panose="020B0604020202020204" pitchFamily="34" charset="0"/>
              <a:buChar char="•"/>
            </a:pPr>
            <a:r>
              <a:rPr lang="en-GB" sz="1100" b="0" i="0" dirty="0">
                <a:effectLst/>
              </a:rPr>
              <a:t>a </a:t>
            </a:r>
            <a:r>
              <a:rPr lang="en-GB" sz="1100" b="0" i="0" u="sng" dirty="0">
                <a:effectLst/>
                <a:hlinkClick r:id="rId7"/>
              </a:rPr>
              <a:t>Council Tax Reduction</a:t>
            </a:r>
            <a:endParaRPr lang="en-GB" sz="1100" b="0" i="0" dirty="0">
              <a:effectLst/>
            </a:endParaRPr>
          </a:p>
          <a:p>
            <a:pPr>
              <a:lnSpc>
                <a:spcPct val="90000"/>
              </a:lnSpc>
              <a:buFont typeface="Arial" panose="020B0604020202020204" pitchFamily="34" charset="0"/>
              <a:buChar char="•"/>
            </a:pPr>
            <a:r>
              <a:rPr lang="en-GB" sz="1100" b="0" i="0" u="sng" dirty="0">
                <a:effectLst/>
                <a:hlinkClick r:id="rId8"/>
              </a:rPr>
              <a:t>Universal Credit</a:t>
            </a:r>
            <a:r>
              <a:rPr lang="en-GB" sz="1100" b="0" i="0" dirty="0">
                <a:effectLst/>
              </a:rPr>
              <a:t> if you’re on a low income or out of work</a:t>
            </a:r>
          </a:p>
          <a:p>
            <a:pPr>
              <a:lnSpc>
                <a:spcPct val="90000"/>
              </a:lnSpc>
              <a:buFont typeface="Arial" panose="020B0604020202020204" pitchFamily="34" charset="0"/>
              <a:buChar char="•"/>
            </a:pPr>
            <a:r>
              <a:rPr lang="en-GB" sz="1100" b="0" i="0" u="sng" dirty="0">
                <a:effectLst/>
                <a:hlinkClick r:id="rId9"/>
              </a:rPr>
              <a:t>Pension Credit</a:t>
            </a:r>
            <a:r>
              <a:rPr lang="en-GB" sz="1100" b="0" i="0" dirty="0">
                <a:effectLst/>
              </a:rPr>
              <a:t> if you’re over working age</a:t>
            </a:r>
          </a:p>
          <a:p>
            <a:pPr>
              <a:lnSpc>
                <a:spcPct val="90000"/>
              </a:lnSpc>
              <a:buFont typeface="Arial" panose="020B0604020202020204" pitchFamily="34" charset="0"/>
              <a:buChar char="•"/>
            </a:pPr>
            <a:r>
              <a:rPr lang="en-GB" sz="1100" b="0" i="0" u="sng" dirty="0">
                <a:effectLst/>
                <a:hlinkClick r:id="rId10"/>
              </a:rPr>
              <a:t>grants and bursaries</a:t>
            </a:r>
            <a:r>
              <a:rPr lang="en-GB" sz="1100" b="0" i="0" dirty="0">
                <a:effectLst/>
              </a:rPr>
              <a:t> to help pay for courses and training</a:t>
            </a:r>
          </a:p>
          <a:p>
            <a:pPr>
              <a:lnSpc>
                <a:spcPct val="90000"/>
              </a:lnSpc>
            </a:pPr>
            <a:endParaRPr lang="en-US" sz="1100" dirty="0"/>
          </a:p>
        </p:txBody>
      </p:sp>
      <p:sp>
        <p:nvSpPr>
          <p:cNvPr id="3" name="Content Placeholder 2">
            <a:extLst>
              <a:ext uri="{FF2B5EF4-FFF2-40B4-BE49-F238E27FC236}">
                <a16:creationId xmlns:a16="http://schemas.microsoft.com/office/drawing/2014/main" id="{8D78468D-90C6-A42B-098E-0BB6AB4253A2}"/>
              </a:ext>
            </a:extLst>
          </p:cNvPr>
          <p:cNvSpPr>
            <a:spLocks noGrp="1"/>
          </p:cNvSpPr>
          <p:nvPr>
            <p:ph sz="half" idx="2"/>
          </p:nvPr>
        </p:nvSpPr>
        <p:spPr>
          <a:xfrm>
            <a:off x="4678363" y="1150938"/>
            <a:ext cx="4070350" cy="5553075"/>
          </a:xfrm>
        </p:spPr>
        <p:txBody>
          <a:bodyPr wrap="square" anchor="t">
            <a:normAutofit/>
          </a:bodyPr>
          <a:lstStyle/>
          <a:p>
            <a:pPr>
              <a:lnSpc>
                <a:spcPct val="90000"/>
              </a:lnSpc>
            </a:pPr>
            <a:r>
              <a:rPr lang="en-GB" sz="1300" b="1" i="0" u="sng" dirty="0">
                <a:effectLst/>
                <a:hlinkClick r:id="rId11"/>
              </a:rPr>
              <a:t>Attendance Allowance </a:t>
            </a:r>
            <a:endParaRPr lang="en-GB" sz="1300" b="0" i="0" dirty="0">
              <a:effectLst/>
            </a:endParaRPr>
          </a:p>
          <a:p>
            <a:pPr>
              <a:lnSpc>
                <a:spcPct val="90000"/>
              </a:lnSpc>
            </a:pPr>
            <a:r>
              <a:rPr lang="en-GB" sz="1300" b="0" i="0" dirty="0">
                <a:effectLst/>
              </a:rPr>
              <a:t>Attendance Allowance helps with extra costs if you have a disability severe enough that you need someone to help look after you.</a:t>
            </a:r>
            <a:br>
              <a:rPr lang="en-GB" sz="1300" b="0" i="0" dirty="0">
                <a:effectLst/>
              </a:rPr>
            </a:br>
            <a:r>
              <a:rPr lang="en-GB" sz="1300" b="0" i="0" dirty="0">
                <a:effectLst/>
              </a:rPr>
              <a:t> </a:t>
            </a:r>
          </a:p>
          <a:p>
            <a:pPr>
              <a:lnSpc>
                <a:spcPct val="90000"/>
              </a:lnSpc>
            </a:pPr>
            <a:r>
              <a:rPr lang="en-GB" sz="1300" b="0" i="0" dirty="0">
                <a:effectLst/>
              </a:rPr>
              <a:t>It’s paid at </a:t>
            </a:r>
            <a:r>
              <a:rPr lang="en-GB" sz="1300" b="0" i="0" u="sng" dirty="0">
                <a:effectLst/>
                <a:hlinkClick r:id="rId12"/>
              </a:rPr>
              <a:t>2 different rates</a:t>
            </a:r>
            <a:r>
              <a:rPr lang="en-GB" sz="1300" b="0" i="0" dirty="0">
                <a:effectLst/>
              </a:rPr>
              <a:t> and how much you get depends on the level of care that you need because of your disability.</a:t>
            </a:r>
          </a:p>
          <a:p>
            <a:pPr>
              <a:lnSpc>
                <a:spcPct val="90000"/>
              </a:lnSpc>
            </a:pPr>
            <a:r>
              <a:rPr lang="en-GB" sz="1300" b="0" i="0" dirty="0">
                <a:effectLst/>
              </a:rPr>
              <a:t>You could get £72.65 or £108.55 a week to help with personal support if you’re both:</a:t>
            </a:r>
          </a:p>
          <a:p>
            <a:pPr>
              <a:lnSpc>
                <a:spcPct val="90000"/>
              </a:lnSpc>
              <a:buFont typeface="Arial" panose="020B0604020202020204" pitchFamily="34" charset="0"/>
              <a:buChar char="•"/>
            </a:pPr>
            <a:r>
              <a:rPr lang="en-GB" sz="1300" b="0" i="0" dirty="0">
                <a:effectLst/>
              </a:rPr>
              <a:t>physically or mentally disabled</a:t>
            </a:r>
          </a:p>
          <a:p>
            <a:pPr>
              <a:lnSpc>
                <a:spcPct val="90000"/>
              </a:lnSpc>
              <a:buFont typeface="Arial" panose="020B0604020202020204" pitchFamily="34" charset="0"/>
              <a:buChar char="•"/>
            </a:pPr>
            <a:r>
              <a:rPr lang="en-GB" sz="1300" b="0" i="0" u="sng" dirty="0">
                <a:effectLst/>
                <a:hlinkClick r:id="rId13"/>
              </a:rPr>
              <a:t>State Pension age</a:t>
            </a:r>
            <a:r>
              <a:rPr lang="en-GB" sz="1300" b="0" i="0" dirty="0">
                <a:effectLst/>
              </a:rPr>
              <a:t> or older</a:t>
            </a:r>
          </a:p>
          <a:p>
            <a:pPr>
              <a:lnSpc>
                <a:spcPct val="90000"/>
              </a:lnSpc>
            </a:pPr>
            <a:r>
              <a:rPr lang="en-GB" sz="1300" b="0" i="0" dirty="0">
                <a:effectLst/>
              </a:rPr>
              <a:t>It does not cover mobility needs.</a:t>
            </a:r>
            <a:br>
              <a:rPr lang="en-GB" sz="1300" b="0" i="0" dirty="0">
                <a:effectLst/>
              </a:rPr>
            </a:br>
            <a:r>
              <a:rPr lang="en-GB" sz="1300" b="0" i="0" dirty="0">
                <a:effectLst/>
              </a:rPr>
              <a:t> </a:t>
            </a:r>
          </a:p>
          <a:p>
            <a:pPr>
              <a:lnSpc>
                <a:spcPct val="90000"/>
              </a:lnSpc>
            </a:pPr>
            <a:r>
              <a:rPr lang="en-GB" sz="1300" b="0" i="0" dirty="0">
                <a:effectLst/>
              </a:rPr>
              <a:t>You could get extra Pension Credit, Housing Benefit or Council Tax Reduction if you get Attendance Allowance.</a:t>
            </a:r>
          </a:p>
          <a:p>
            <a:pPr>
              <a:lnSpc>
                <a:spcPct val="90000"/>
              </a:lnSpc>
            </a:pPr>
            <a:r>
              <a:rPr lang="en-GB" sz="1300" b="0" i="0" dirty="0">
                <a:effectLst/>
              </a:rPr>
              <a:t>You do not have to have someone caring for you in order to claim.</a:t>
            </a:r>
          </a:p>
          <a:p>
            <a:pPr>
              <a:lnSpc>
                <a:spcPct val="90000"/>
              </a:lnSpc>
            </a:pPr>
            <a:endParaRPr lang="en-GB" sz="1300" dirty="0"/>
          </a:p>
        </p:txBody>
      </p:sp>
      <p:sp>
        <p:nvSpPr>
          <p:cNvPr id="5" name="Slide Number Placeholder 4">
            <a:extLst>
              <a:ext uri="{FF2B5EF4-FFF2-40B4-BE49-F238E27FC236}">
                <a16:creationId xmlns:a16="http://schemas.microsoft.com/office/drawing/2014/main" id="{81E21F48-D7C7-8A96-7E9B-6F6C318F738C}"/>
              </a:ext>
            </a:extLst>
          </p:cNvPr>
          <p:cNvSpPr>
            <a:spLocks noGrp="1"/>
          </p:cNvSpPr>
          <p:nvPr>
            <p:ph type="sldNum" sz="quarter" idx="10"/>
          </p:nvPr>
        </p:nvSpPr>
        <p:spPr>
          <a:xfrm>
            <a:off x="457200" y="6477000"/>
            <a:ext cx="2133600" cy="365125"/>
          </a:xfrm>
        </p:spPr>
        <p:txBody>
          <a:bodyPr anchor="ctr">
            <a:normAutofit/>
          </a:bodyPr>
          <a:lstStyle/>
          <a:p>
            <a:pPr>
              <a:spcAft>
                <a:spcPts val="600"/>
              </a:spcAft>
            </a:pPr>
            <a:fld id="{DD708C37-1345-4093-8824-C67F1AB4E230}" type="slidenum">
              <a:rPr lang="en-GB" smtClean="0"/>
              <a:pPr>
                <a:spcAft>
                  <a:spcPts val="600"/>
                </a:spcAft>
              </a:pPr>
              <a:t>14</a:t>
            </a:fld>
            <a:endParaRPr lang="en-GB" dirty="0"/>
          </a:p>
        </p:txBody>
      </p:sp>
    </p:spTree>
    <p:extLst>
      <p:ext uri="{BB962C8B-B14F-4D97-AF65-F5344CB8AC3E}">
        <p14:creationId xmlns:p14="http://schemas.microsoft.com/office/powerpoint/2010/main" val="3715475366"/>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52FC-E95C-74E8-853E-DCE77E07CA2F}"/>
              </a:ext>
            </a:extLst>
          </p:cNvPr>
          <p:cNvSpPr>
            <a:spLocks noGrp="1"/>
          </p:cNvSpPr>
          <p:nvPr>
            <p:ph type="title"/>
          </p:nvPr>
        </p:nvSpPr>
        <p:spPr>
          <a:xfrm>
            <a:off x="455613" y="279400"/>
            <a:ext cx="7696200" cy="561975"/>
          </a:xfrm>
        </p:spPr>
        <p:txBody>
          <a:bodyPr wrap="square" anchor="t">
            <a:normAutofit/>
          </a:bodyPr>
          <a:lstStyle/>
          <a:p>
            <a:pPr>
              <a:lnSpc>
                <a:spcPct val="90000"/>
              </a:lnSpc>
            </a:pPr>
            <a:r>
              <a:rPr lang="en-GB" sz="1700" b="1" i="0" dirty="0">
                <a:effectLst/>
              </a:rPr>
              <a:t>If you care for someone who gets a health or disability-related benefit</a:t>
            </a:r>
            <a:br>
              <a:rPr lang="en-GB" sz="1700" b="1" i="0" dirty="0">
                <a:effectLst/>
              </a:rPr>
            </a:br>
            <a:r>
              <a:rPr lang="en-GB" sz="1700" b="1" i="0" dirty="0">
                <a:effectLst/>
              </a:rPr>
              <a:t>C</a:t>
            </a:r>
            <a:r>
              <a:rPr lang="en-GB" sz="1700" dirty="0"/>
              <a:t>arers Allowance and Attendance Allowance</a:t>
            </a:r>
          </a:p>
        </p:txBody>
      </p:sp>
      <p:sp>
        <p:nvSpPr>
          <p:cNvPr id="4" name="Content Placeholder 3">
            <a:extLst>
              <a:ext uri="{FF2B5EF4-FFF2-40B4-BE49-F238E27FC236}">
                <a16:creationId xmlns:a16="http://schemas.microsoft.com/office/drawing/2014/main" id="{6207B1A3-0F7E-E797-B4C4-5DE046BA7668}"/>
              </a:ext>
            </a:extLst>
          </p:cNvPr>
          <p:cNvSpPr>
            <a:spLocks noGrp="1"/>
          </p:cNvSpPr>
          <p:nvPr>
            <p:ph idx="1"/>
          </p:nvPr>
        </p:nvSpPr>
        <p:spPr>
          <a:xfrm>
            <a:off x="457200" y="1150938"/>
            <a:ext cx="8291513" cy="5343525"/>
          </a:xfrm>
        </p:spPr>
        <p:txBody>
          <a:bodyPr wrap="square" anchor="t">
            <a:normAutofit/>
          </a:bodyPr>
          <a:lstStyle/>
          <a:p>
            <a:r>
              <a:rPr lang="en-GB" b="0" i="0" dirty="0">
                <a:effectLst/>
              </a:rPr>
              <a:t>You could get an extra amount if you care for someone who gets one of the following benefits:</a:t>
            </a:r>
          </a:p>
          <a:p>
            <a:pPr>
              <a:buFont typeface="Arial" panose="020B0604020202020204" pitchFamily="34" charset="0"/>
              <a:buChar char="•"/>
            </a:pPr>
            <a:r>
              <a:rPr lang="en-GB" b="0" i="0" dirty="0">
                <a:effectLst/>
                <a:hlinkClick r:id="rId3"/>
              </a:rPr>
              <a:t>Adult Disability Payment – standard or enhanced award</a:t>
            </a:r>
            <a:endParaRPr lang="en-GB" b="0" i="0" dirty="0">
              <a:effectLst/>
            </a:endParaRPr>
          </a:p>
          <a:p>
            <a:pPr>
              <a:buFont typeface="Arial" panose="020B0604020202020204" pitchFamily="34" charset="0"/>
              <a:buChar char="•"/>
            </a:pPr>
            <a:r>
              <a:rPr lang="en-GB" b="0" i="0" dirty="0">
                <a:effectLst/>
                <a:hlinkClick r:id="rId4"/>
              </a:rPr>
              <a:t>Armed Forces Independence Payment</a:t>
            </a:r>
            <a:r>
              <a:rPr lang="en-GB" b="0" i="0" dirty="0">
                <a:effectLst/>
              </a:rPr>
              <a:t> </a:t>
            </a:r>
          </a:p>
          <a:p>
            <a:pPr>
              <a:buFont typeface="Arial" panose="020B0604020202020204" pitchFamily="34" charset="0"/>
              <a:buChar char="•"/>
            </a:pPr>
            <a:r>
              <a:rPr lang="en-GB" b="0" i="0" dirty="0">
                <a:effectLst/>
                <a:hlinkClick r:id="rId5"/>
              </a:rPr>
              <a:t>Attendance Allowance</a:t>
            </a:r>
            <a:endParaRPr lang="en-GB" b="0" i="0" dirty="0">
              <a:effectLst/>
            </a:endParaRPr>
          </a:p>
          <a:p>
            <a:pPr>
              <a:buFont typeface="Arial" panose="020B0604020202020204" pitchFamily="34" charset="0"/>
              <a:buChar char="•"/>
            </a:pPr>
            <a:r>
              <a:rPr lang="en-GB" b="0" i="0" dirty="0">
                <a:effectLst/>
                <a:hlinkClick r:id="rId6"/>
              </a:rPr>
              <a:t>Child Disability Payment – middle or highest care award</a:t>
            </a:r>
            <a:endParaRPr lang="en-GB" b="0" i="0" dirty="0">
              <a:effectLst/>
            </a:endParaRPr>
          </a:p>
          <a:p>
            <a:pPr>
              <a:buFont typeface="Arial" panose="020B0604020202020204" pitchFamily="34" charset="0"/>
              <a:buChar char="•"/>
            </a:pPr>
            <a:r>
              <a:rPr lang="en-GB" b="0" i="0" dirty="0">
                <a:effectLst/>
                <a:hlinkClick r:id="rId7"/>
              </a:rPr>
              <a:t>Constant Attendance Allowance</a:t>
            </a:r>
            <a:r>
              <a:rPr lang="en-GB" b="0" i="0" dirty="0">
                <a:effectLst/>
              </a:rPr>
              <a:t> - full day rate, intermediate rate or exceptional rate with Industrial Injuries Disablement Benefit</a:t>
            </a:r>
          </a:p>
          <a:p>
            <a:pPr>
              <a:buFont typeface="Arial" panose="020B0604020202020204" pitchFamily="34" charset="0"/>
              <a:buChar char="•"/>
            </a:pPr>
            <a:r>
              <a:rPr lang="en-GB" b="0" i="0" dirty="0">
                <a:effectLst/>
                <a:hlinkClick r:id="rId7"/>
              </a:rPr>
              <a:t>Constant Attendance Allowance</a:t>
            </a:r>
            <a:r>
              <a:rPr lang="en-GB" b="0" i="0" dirty="0">
                <a:effectLst/>
              </a:rPr>
              <a:t> - full day rate with a War Disablement Pension</a:t>
            </a:r>
          </a:p>
          <a:p>
            <a:pPr>
              <a:buFont typeface="Arial" panose="020B0604020202020204" pitchFamily="34" charset="0"/>
              <a:buChar char="•"/>
            </a:pPr>
            <a:r>
              <a:rPr lang="en-GB" b="0" i="0" dirty="0">
                <a:effectLst/>
                <a:hlinkClick r:id="rId8"/>
              </a:rPr>
              <a:t>Disability Living Allowance – middle or highest care rate</a:t>
            </a:r>
            <a:endParaRPr lang="en-GB" b="0" i="0" dirty="0">
              <a:effectLst/>
            </a:endParaRPr>
          </a:p>
          <a:p>
            <a:pPr>
              <a:buFont typeface="Arial" panose="020B0604020202020204" pitchFamily="34" charset="0"/>
              <a:buChar char="•"/>
            </a:pPr>
            <a:r>
              <a:rPr lang="en-GB" b="0" i="0" dirty="0">
                <a:effectLst/>
                <a:hlinkClick r:id="rId9"/>
              </a:rPr>
              <a:t>Personal Independence Payment – either rate of the daily living part</a:t>
            </a:r>
            <a:endParaRPr lang="en-GB" b="0" i="0" dirty="0">
              <a:effectLst/>
            </a:endParaRPr>
          </a:p>
          <a:p>
            <a:r>
              <a:rPr lang="en-GB" b="0" i="0" dirty="0">
                <a:effectLst/>
              </a:rPr>
              <a:t>You need to provide care for them for at least 35 hours a week.</a:t>
            </a:r>
          </a:p>
          <a:p>
            <a:r>
              <a:rPr lang="en-GB" b="0" i="0" dirty="0">
                <a:effectLst/>
              </a:rPr>
              <a:t>You’ll get an extra monthly amount of £198.31.</a:t>
            </a:r>
          </a:p>
          <a:p>
            <a:r>
              <a:rPr lang="en-GB" b="0" i="0" dirty="0">
                <a:effectLst/>
              </a:rPr>
              <a:t>This is on top of any extra amount you get if you have a disabled child.</a:t>
            </a:r>
          </a:p>
          <a:p>
            <a:endParaRPr lang="en-GB" dirty="0"/>
          </a:p>
        </p:txBody>
      </p:sp>
      <p:sp>
        <p:nvSpPr>
          <p:cNvPr id="7" name="Slide Number Placeholder 6">
            <a:extLst>
              <a:ext uri="{FF2B5EF4-FFF2-40B4-BE49-F238E27FC236}">
                <a16:creationId xmlns:a16="http://schemas.microsoft.com/office/drawing/2014/main" id="{5712E504-337C-AF4E-4926-FAAB84853868}"/>
              </a:ext>
            </a:extLst>
          </p:cNvPr>
          <p:cNvSpPr>
            <a:spLocks noGrp="1"/>
          </p:cNvSpPr>
          <p:nvPr>
            <p:ph type="sldNum" sz="quarter" idx="10"/>
          </p:nvPr>
        </p:nvSpPr>
        <p:spPr>
          <a:xfrm>
            <a:off x="457200" y="6477000"/>
            <a:ext cx="2133600" cy="365125"/>
          </a:xfrm>
        </p:spPr>
        <p:txBody>
          <a:bodyPr anchor="ctr">
            <a:normAutofit/>
          </a:bodyPr>
          <a:lstStyle/>
          <a:p>
            <a:pPr>
              <a:spcAft>
                <a:spcPts val="600"/>
              </a:spcAft>
            </a:pPr>
            <a:fld id="{DD708C37-1345-4093-8824-C67F1AB4E230}" type="slidenum">
              <a:rPr lang="en-GB" smtClean="0"/>
              <a:pPr>
                <a:spcAft>
                  <a:spcPts val="600"/>
                </a:spcAft>
              </a:pPr>
              <a:t>15</a:t>
            </a:fld>
            <a:endParaRPr lang="en-GB"/>
          </a:p>
        </p:txBody>
      </p:sp>
    </p:spTree>
    <p:extLst>
      <p:ext uri="{BB962C8B-B14F-4D97-AF65-F5344CB8AC3E}">
        <p14:creationId xmlns:p14="http://schemas.microsoft.com/office/powerpoint/2010/main" val="2088447300"/>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0466C-06AF-121F-5DB6-C0CC4CBFC32C}"/>
              </a:ext>
            </a:extLst>
          </p:cNvPr>
          <p:cNvSpPr>
            <a:spLocks noGrp="1"/>
          </p:cNvSpPr>
          <p:nvPr>
            <p:ph type="title"/>
          </p:nvPr>
        </p:nvSpPr>
        <p:spPr>
          <a:xfrm>
            <a:off x="455613" y="279400"/>
            <a:ext cx="7696200" cy="561975"/>
          </a:xfrm>
        </p:spPr>
        <p:txBody>
          <a:bodyPr wrap="square" anchor="t">
            <a:normAutofit/>
          </a:bodyPr>
          <a:lstStyle/>
          <a:p>
            <a:pPr>
              <a:lnSpc>
                <a:spcPct val="90000"/>
              </a:lnSpc>
            </a:pPr>
            <a:r>
              <a:rPr lang="en-US" altLang="en-US" sz="1700" kern="1200"/>
              <a:t>Carer’s</a:t>
            </a:r>
            <a:r>
              <a:rPr kumimoji="0" lang="en-US" altLang="en-US" sz="1700" b="1" i="0" u="none" strike="noStrike" cap="none" normalizeH="0" baseline="0">
                <a:ln>
                  <a:noFill/>
                </a:ln>
                <a:effectLst/>
              </a:rPr>
              <a:t> </a:t>
            </a:r>
            <a:r>
              <a:rPr lang="en-US" altLang="en-US" sz="1700" kern="1200"/>
              <a:t>Allowance</a:t>
            </a:r>
            <a:br>
              <a:rPr kumimoji="0" lang="en-US" altLang="en-US" sz="1700" b="0" i="0" u="none" strike="noStrike" cap="none" normalizeH="0" baseline="0">
                <a:ln>
                  <a:noFill/>
                </a:ln>
                <a:effectLst/>
              </a:rPr>
            </a:br>
            <a:endParaRPr lang="en-GB" sz="1700"/>
          </a:p>
        </p:txBody>
      </p:sp>
      <p:sp>
        <p:nvSpPr>
          <p:cNvPr id="3" name="Content Placeholder 2">
            <a:extLst>
              <a:ext uri="{FF2B5EF4-FFF2-40B4-BE49-F238E27FC236}">
                <a16:creationId xmlns:a16="http://schemas.microsoft.com/office/drawing/2014/main" id="{13960508-C3D9-C16E-11E3-DBC2C97E08B1}"/>
              </a:ext>
            </a:extLst>
          </p:cNvPr>
          <p:cNvSpPr>
            <a:spLocks noGrp="1"/>
          </p:cNvSpPr>
          <p:nvPr>
            <p:ph sz="half" idx="1"/>
          </p:nvPr>
        </p:nvSpPr>
        <p:spPr>
          <a:xfrm>
            <a:off x="457200" y="1150938"/>
            <a:ext cx="4068763" cy="5553075"/>
          </a:xfrm>
        </p:spPr>
        <p:txBody>
          <a:bodyPr wrap="square" anchor="t">
            <a:normAutofit/>
          </a:bodyPr>
          <a:lstStyle/>
          <a:p>
            <a:pPr marL="285750" marR="0" lvl="0" indent="-285750"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effectLst/>
              </a:rPr>
              <a:t> If the customer is in receipt of </a:t>
            </a:r>
            <a:r>
              <a:rPr kumimoji="0" lang="en-US" altLang="en-US" sz="1500" b="1" i="0" u="none" strike="noStrike" cap="none" normalizeH="0" baseline="0" dirty="0">
                <a:ln>
                  <a:noFill/>
                </a:ln>
                <a:effectLst/>
              </a:rPr>
              <a:t>Carers Allowance,</a:t>
            </a:r>
            <a:r>
              <a:rPr kumimoji="0" lang="en-US" altLang="en-US" sz="1500" b="0" i="0" u="none" strike="noStrike" cap="none" normalizeH="0" baseline="0" dirty="0">
                <a:ln>
                  <a:noFill/>
                </a:ln>
                <a:effectLst/>
              </a:rPr>
              <a:t> this will be taken into account as </a:t>
            </a:r>
            <a:r>
              <a:rPr kumimoji="0" lang="en-US" altLang="en-US" sz="1500" b="1" i="0" u="none" strike="noStrike" cap="none" normalizeH="0" baseline="0" dirty="0">
                <a:ln>
                  <a:noFill/>
                </a:ln>
                <a:effectLst/>
              </a:rPr>
              <a:t>unearned income</a:t>
            </a:r>
            <a:r>
              <a:rPr kumimoji="0" lang="en-US" altLang="en-US" sz="1500" b="0" i="0" u="none" strike="noStrike" cap="none" normalizeH="0" baseline="0" dirty="0">
                <a:ln>
                  <a:noFill/>
                </a:ln>
                <a:effectLst/>
              </a:rPr>
              <a:t>.       </a:t>
            </a:r>
          </a:p>
          <a:p>
            <a:pPr marL="0" marR="0" lvl="0" indent="0" defTabSz="914400" rtl="0" eaLnBrk="0" fontAlgn="base" latinLnBrk="0" hangingPunct="0">
              <a:lnSpc>
                <a:spcPct val="90000"/>
              </a:lnSpc>
              <a:spcBef>
                <a:spcPct val="0"/>
              </a:spcBef>
              <a:spcAft>
                <a:spcPct val="0"/>
              </a:spcAft>
              <a:buClrTx/>
              <a:buSzTx/>
              <a:tabLst/>
            </a:pPr>
            <a:r>
              <a:rPr kumimoji="0" lang="en-US" altLang="en-US" sz="1500" b="0" i="0" u="none" strike="noStrike" cap="none" normalizeH="0" baseline="0" dirty="0">
                <a:ln>
                  <a:noFill/>
                </a:ln>
                <a:effectLst/>
              </a:rPr>
              <a:t>                    </a:t>
            </a:r>
          </a:p>
          <a:p>
            <a:pPr marL="285750" marR="0" lvl="0" indent="-285750"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effectLst/>
              </a:rPr>
              <a:t>The monthly equivalent is deducted from the UC monthly payment:      </a:t>
            </a:r>
          </a:p>
          <a:p>
            <a:pPr marL="0" marR="0" lvl="0" indent="0" defTabSz="914400" rtl="0" eaLnBrk="0" fontAlgn="base" latinLnBrk="0" hangingPunct="0">
              <a:lnSpc>
                <a:spcPct val="90000"/>
              </a:lnSpc>
              <a:spcBef>
                <a:spcPct val="0"/>
              </a:spcBef>
              <a:spcAft>
                <a:spcPct val="0"/>
              </a:spcAft>
              <a:buClrTx/>
              <a:buSzTx/>
              <a:tabLst/>
            </a:pPr>
            <a:r>
              <a:rPr kumimoji="0" lang="en-US" altLang="en-US" sz="1500" b="0" i="0" u="none" strike="noStrike" cap="none" normalizeH="0" baseline="0" dirty="0">
                <a:ln>
                  <a:noFill/>
                </a:ln>
                <a:effectLst/>
              </a:rPr>
              <a:t>       </a:t>
            </a:r>
            <a:r>
              <a:rPr lang="en-US" altLang="en-US" sz="1500" dirty="0"/>
              <a:t>      </a:t>
            </a:r>
          </a:p>
          <a:p>
            <a:pPr marL="285750" indent="-285750" eaLnBrk="0" hangingPunct="0">
              <a:lnSpc>
                <a:spcPct val="90000"/>
              </a:lnSpc>
              <a:spcBef>
                <a:spcPct val="0"/>
              </a:spcBef>
              <a:buFont typeface="Arial" panose="020B0604020202020204" pitchFamily="34" charset="0"/>
              <a:buChar char="•"/>
            </a:pPr>
            <a:r>
              <a:rPr lang="en-US" altLang="en-US" sz="1500" dirty="0"/>
              <a:t> UC do not recover the Carers Allowance </a:t>
            </a:r>
            <a:r>
              <a:rPr kumimoji="0" lang="en-US" altLang="en-US" sz="1500" b="0" i="0" u="none" strike="noStrike" cap="none" normalizeH="0" baseline="0" dirty="0">
                <a:ln>
                  <a:noFill/>
                </a:ln>
                <a:effectLst/>
              </a:rPr>
              <a:t>as it is deducted from the UC monthly payment.</a:t>
            </a:r>
          </a:p>
          <a:p>
            <a:pPr marL="285750" indent="-285750" eaLnBrk="0" hangingPunct="0">
              <a:lnSpc>
                <a:spcPct val="90000"/>
              </a:lnSpc>
              <a:spcBef>
                <a:spcPct val="0"/>
              </a:spcBef>
              <a:buFont typeface="Arial" panose="020B0604020202020204" pitchFamily="34" charset="0"/>
              <a:buChar char="•"/>
            </a:pPr>
            <a:endParaRPr kumimoji="0" lang="en-US" altLang="en-US" sz="1500" b="0" i="0" u="none" strike="noStrike" cap="none" normalizeH="0" baseline="0" dirty="0">
              <a:ln>
                <a:noFill/>
              </a:ln>
              <a:effectLst/>
            </a:endParaRPr>
          </a:p>
          <a:p>
            <a:pPr marL="285750" marR="0" lvl="0" indent="-285750"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effectLst/>
              </a:rPr>
              <a:t>If Carers Allowance has </a:t>
            </a:r>
            <a:r>
              <a:rPr kumimoji="0" lang="en-US" altLang="en-US" sz="1500" b="1" i="0" u="none" strike="noStrike" cap="none" normalizeH="0" baseline="0" dirty="0">
                <a:ln>
                  <a:noFill/>
                </a:ln>
                <a:effectLst/>
              </a:rPr>
              <a:t>not</a:t>
            </a:r>
            <a:r>
              <a:rPr kumimoji="0" lang="en-US" altLang="en-US" sz="1500" b="0" i="0" u="none" strike="noStrike" cap="none" normalizeH="0" baseline="0" dirty="0">
                <a:ln>
                  <a:noFill/>
                </a:ln>
                <a:effectLst/>
              </a:rPr>
              <a:t> been deducted from the UC award (visible in the automated calculation) follow this calculation to establish the monthly amount of Carers Allowance to be deducted from the UC award:</a:t>
            </a:r>
          </a:p>
          <a:p>
            <a:pPr marL="0" marR="0" lvl="0" indent="0" defTabSz="914400" rtl="0" eaLnBrk="0" fontAlgn="base" latinLnBrk="0" hangingPunct="0">
              <a:lnSpc>
                <a:spcPct val="90000"/>
              </a:lnSpc>
              <a:spcBef>
                <a:spcPct val="0"/>
              </a:spcBef>
              <a:spcAft>
                <a:spcPct val="0"/>
              </a:spcAft>
              <a:buClrTx/>
              <a:buSzTx/>
              <a:tabLst/>
            </a:pPr>
            <a:endParaRPr kumimoji="0" lang="en-US" altLang="en-US" sz="1500" b="0" i="0" u="none" strike="noStrike" cap="none" normalizeH="0" baseline="0" dirty="0">
              <a:ln>
                <a:noFill/>
              </a:ln>
              <a:effectLst/>
            </a:endParaRPr>
          </a:p>
          <a:p>
            <a:pPr marL="285750" marR="0" lvl="0" indent="-285750"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effectLst/>
              </a:rPr>
              <a:t>Weekly amount of Carers Allowance x 52/12</a:t>
            </a:r>
          </a:p>
          <a:p>
            <a:pPr marL="0" marR="0" lvl="0" indent="0" defTabSz="914400" rtl="0" eaLnBrk="0" fontAlgn="base" latinLnBrk="0" hangingPunct="0">
              <a:lnSpc>
                <a:spcPct val="90000"/>
              </a:lnSpc>
              <a:spcBef>
                <a:spcPct val="0"/>
              </a:spcBef>
              <a:spcAft>
                <a:spcPct val="0"/>
              </a:spcAft>
              <a:buClrTx/>
              <a:buSzTx/>
              <a:tabLst/>
            </a:pPr>
            <a:r>
              <a:rPr kumimoji="0" lang="en-US" altLang="en-US" sz="1500" b="0" i="0" u="none" strike="noStrike" cap="none" normalizeH="0" baseline="0" dirty="0">
                <a:ln>
                  <a:noFill/>
                </a:ln>
                <a:effectLst/>
              </a:rPr>
              <a:t>     EG:£67.25 x 52 / 12 = </a:t>
            </a:r>
            <a:r>
              <a:rPr kumimoji="0" lang="en-US" altLang="en-US" sz="1500" b="1" i="0" u="none" strike="noStrike" cap="none" normalizeH="0" baseline="0" dirty="0">
                <a:ln>
                  <a:noFill/>
                </a:ln>
                <a:effectLst/>
              </a:rPr>
              <a:t>£291.42</a:t>
            </a:r>
          </a:p>
          <a:p>
            <a:pPr marL="0" marR="0" lvl="0" indent="0" defTabSz="914400" rtl="0" eaLnBrk="0" fontAlgn="base" latinLnBrk="0" hangingPunct="0">
              <a:lnSpc>
                <a:spcPct val="90000"/>
              </a:lnSpc>
              <a:spcBef>
                <a:spcPct val="0"/>
              </a:spcBef>
              <a:spcAft>
                <a:spcPct val="0"/>
              </a:spcAft>
              <a:buClrTx/>
              <a:buSzTx/>
              <a:tabLst/>
            </a:pPr>
            <a:endParaRPr kumimoji="0" lang="en-US" altLang="en-US" sz="1500" b="0" i="0" u="none" strike="noStrike" cap="none" normalizeH="0" baseline="0" dirty="0">
              <a:ln>
                <a:noFill/>
              </a:ln>
              <a:effectLst/>
            </a:endParaRPr>
          </a:p>
          <a:p>
            <a:pPr marL="285750" marR="0" lvl="0" indent="-285750" defTabSz="914400" rtl="0" eaLnBrk="0" fontAlgn="base" latinLnBrk="0" hangingPunct="0">
              <a:lnSpc>
                <a:spcPct val="90000"/>
              </a:lnSpc>
              <a:spcBef>
                <a:spcPct val="0"/>
              </a:spcBef>
              <a:spcAft>
                <a:spcPct val="0"/>
              </a:spcAft>
              <a:buClrTx/>
              <a:buSzTx/>
              <a:buFont typeface="Arial" panose="020B0604020202020204" pitchFamily="34" charset="0"/>
              <a:buChar char="•"/>
              <a:tabLst/>
            </a:pPr>
            <a:r>
              <a:rPr kumimoji="0" lang="en-US" altLang="en-US" sz="1500" b="0" i="0" u="none" strike="noStrike" cap="none" normalizeH="0" baseline="0" dirty="0">
                <a:ln>
                  <a:noFill/>
                </a:ln>
                <a:effectLst/>
              </a:rPr>
              <a:t> If the customer becomes sick while they are a Carer and the incapacity matches that UC recover the period covered by the statement of fitness for work.</a:t>
            </a:r>
          </a:p>
          <a:p>
            <a:pPr>
              <a:lnSpc>
                <a:spcPct val="90000"/>
              </a:lnSpc>
            </a:pPr>
            <a:endParaRPr lang="en-GB" sz="1500" dirty="0"/>
          </a:p>
        </p:txBody>
      </p:sp>
      <p:pic>
        <p:nvPicPr>
          <p:cNvPr id="6" name="Content Placeholder 5" descr="A person pushing a person in a wheelchair&#10;&#10;Description automatically generated">
            <a:extLst>
              <a:ext uri="{FF2B5EF4-FFF2-40B4-BE49-F238E27FC236}">
                <a16:creationId xmlns:a16="http://schemas.microsoft.com/office/drawing/2014/main" id="{2F09AC03-0E79-7835-335F-3DE0D0A9EA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25721" r="25351"/>
          <a:stretch/>
        </p:blipFill>
        <p:spPr>
          <a:xfrm>
            <a:off x="4678363" y="1150938"/>
            <a:ext cx="4070350" cy="5553075"/>
          </a:xfrm>
          <a:noFill/>
        </p:spPr>
      </p:pic>
      <p:sp>
        <p:nvSpPr>
          <p:cNvPr id="4" name="Slide Number Placeholder 3">
            <a:extLst>
              <a:ext uri="{FF2B5EF4-FFF2-40B4-BE49-F238E27FC236}">
                <a16:creationId xmlns:a16="http://schemas.microsoft.com/office/drawing/2014/main" id="{D57FAA17-474A-44DB-318C-C7234348DE2C}"/>
              </a:ext>
            </a:extLst>
          </p:cNvPr>
          <p:cNvSpPr>
            <a:spLocks noGrp="1"/>
          </p:cNvSpPr>
          <p:nvPr>
            <p:ph type="sldNum" sz="quarter" idx="10"/>
          </p:nvPr>
        </p:nvSpPr>
        <p:spPr>
          <a:xfrm>
            <a:off x="457200" y="6477000"/>
            <a:ext cx="2133600" cy="365125"/>
          </a:xfrm>
        </p:spPr>
        <p:txBody>
          <a:bodyPr anchor="ctr">
            <a:normAutofit/>
          </a:bodyPr>
          <a:lstStyle/>
          <a:p>
            <a:pPr>
              <a:spcAft>
                <a:spcPts val="600"/>
              </a:spcAft>
            </a:pPr>
            <a:fld id="{DD708C37-1345-4093-8824-C67F1AB4E230}" type="slidenum">
              <a:rPr lang="en-GB" smtClean="0"/>
              <a:pPr>
                <a:spcAft>
                  <a:spcPts val="600"/>
                </a:spcAft>
              </a:pPr>
              <a:t>16</a:t>
            </a:fld>
            <a:endParaRPr lang="en-GB"/>
          </a:p>
        </p:txBody>
      </p:sp>
    </p:spTree>
    <p:extLst>
      <p:ext uri="{BB962C8B-B14F-4D97-AF65-F5344CB8AC3E}">
        <p14:creationId xmlns:p14="http://schemas.microsoft.com/office/powerpoint/2010/main" val="3503159906"/>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668752" y="327025"/>
            <a:ext cx="7696200" cy="561975"/>
          </a:xfrm>
          <a:prstGeom prst="rect">
            <a:avLst/>
          </a:prstGeom>
        </p:spPr>
        <p:txBody>
          <a:bodyPr/>
          <a:lstStyle>
            <a:lvl1pPr algn="l" rtl="0" eaLnBrk="0" fontAlgn="base" hangingPunct="0">
              <a:lnSpc>
                <a:spcPct val="88000"/>
              </a:lnSpc>
              <a:spcBef>
                <a:spcPct val="0"/>
              </a:spcBef>
              <a:spcAft>
                <a:spcPct val="0"/>
              </a:spcAft>
              <a:defRPr sz="2000">
                <a:solidFill>
                  <a:schemeClr val="tx2"/>
                </a:solidFill>
                <a:latin typeface="Arial" charset="0"/>
                <a:ea typeface="+mj-ea"/>
                <a:cs typeface="+mj-cs"/>
                <a:sym typeface="Arial" charset="0"/>
              </a:defRPr>
            </a:lvl1pPr>
            <a:lvl2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2pPr>
            <a:lvl3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3pPr>
            <a:lvl4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4pPr>
            <a:lvl5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a:lstStyle>
          <a:p>
            <a:pPr marL="0" marR="0" lvl="0" indent="0" algn="l" defTabSz="914400" rtl="0" eaLnBrk="1" fontAlgn="base" latinLnBrk="0" hangingPunct="1">
              <a:lnSpc>
                <a:spcPct val="88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rPr>
              <a:t>Unearned</a:t>
            </a:r>
            <a:r>
              <a:rPr kumimoji="0" lang="en-GB" sz="2400" b="0" i="0" u="none" strike="noStrike" kern="0" cap="none" spc="0" normalizeH="0" noProof="0" dirty="0">
                <a:ln>
                  <a:noFill/>
                </a:ln>
                <a:solidFill>
                  <a:srgbClr val="FFFFFF"/>
                </a:solidFill>
                <a:effectLst/>
                <a:uLnTx/>
                <a:uFillTx/>
                <a:latin typeface="Helvetica"/>
                <a:ea typeface="+mj-ea"/>
                <a:cs typeface="+mj-cs"/>
                <a:sym typeface="Arial" charset="0"/>
              </a:rPr>
              <a:t> Income, Other </a:t>
            </a:r>
            <a:r>
              <a:rPr lang="en-GB" sz="2400" kern="0" dirty="0">
                <a:solidFill>
                  <a:srgbClr val="FFFFFF"/>
                </a:solidFill>
                <a:latin typeface="Helvetica"/>
              </a:rPr>
              <a:t>b</a:t>
            </a:r>
            <a:r>
              <a:rPr kumimoji="0" lang="en-GB" sz="2400" b="0" i="0" u="none" strike="noStrike" kern="0" cap="none" spc="0" normalizeH="0" noProof="0" dirty="0" err="1">
                <a:ln>
                  <a:noFill/>
                </a:ln>
                <a:solidFill>
                  <a:srgbClr val="FFFFFF"/>
                </a:solidFill>
                <a:effectLst/>
                <a:uLnTx/>
                <a:uFillTx/>
                <a:latin typeface="Helvetica"/>
                <a:ea typeface="+mj-ea"/>
                <a:cs typeface="+mj-cs"/>
                <a:sym typeface="Arial" charset="0"/>
              </a:rPr>
              <a:t>enefits</a:t>
            </a:r>
            <a:endPar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endParaRPr>
          </a:p>
        </p:txBody>
      </p:sp>
      <p:sp>
        <p:nvSpPr>
          <p:cNvPr id="6" name="Rounded Rectangle 5"/>
          <p:cNvSpPr/>
          <p:nvPr/>
        </p:nvSpPr>
        <p:spPr bwMode="auto">
          <a:xfrm>
            <a:off x="4979481" y="3020983"/>
            <a:ext cx="3816423" cy="936746"/>
          </a:xfrm>
          <a:prstGeom prst="roundRect">
            <a:avLst/>
          </a:prstGeom>
          <a:solidFill>
            <a:schemeClr val="bg2">
              <a:lumMod val="20000"/>
              <a:lumOff val="80000"/>
            </a:schemeClr>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algn="ctr" eaLnBrk="1" hangingPunct="1"/>
            <a:r>
              <a:rPr lang="en-GB" sz="2000" b="1" dirty="0">
                <a:solidFill>
                  <a:schemeClr val="tx1"/>
                </a:solidFill>
              </a:rPr>
              <a:t>Personal Independence Payment (PIP)</a:t>
            </a:r>
          </a:p>
        </p:txBody>
      </p:sp>
      <p:sp>
        <p:nvSpPr>
          <p:cNvPr id="11" name="Rounded Rectangle 10"/>
          <p:cNvSpPr/>
          <p:nvPr/>
        </p:nvSpPr>
        <p:spPr bwMode="auto">
          <a:xfrm>
            <a:off x="4975115" y="4122670"/>
            <a:ext cx="3820789" cy="799025"/>
          </a:xfrm>
          <a:prstGeom prst="roundRect">
            <a:avLst/>
          </a:prstGeom>
          <a:solidFill>
            <a:schemeClr val="bg2">
              <a:lumMod val="20000"/>
              <a:lumOff val="80000"/>
            </a:schemeClr>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algn="ctr" eaLnBrk="1" hangingPunct="1"/>
            <a:r>
              <a:rPr lang="en-GB" sz="2000" b="1" dirty="0">
                <a:solidFill>
                  <a:schemeClr val="tx1"/>
                </a:solidFill>
              </a:rPr>
              <a:t>Bereavement Support Payment</a:t>
            </a:r>
          </a:p>
        </p:txBody>
      </p:sp>
      <p:sp>
        <p:nvSpPr>
          <p:cNvPr id="12" name="Rounded Rectangle 11"/>
          <p:cNvSpPr/>
          <p:nvPr/>
        </p:nvSpPr>
        <p:spPr bwMode="auto">
          <a:xfrm>
            <a:off x="4975269" y="5190133"/>
            <a:ext cx="3820636" cy="831155"/>
          </a:xfrm>
          <a:prstGeom prst="roundRect">
            <a:avLst/>
          </a:prstGeom>
          <a:solidFill>
            <a:schemeClr val="bg2">
              <a:lumMod val="20000"/>
              <a:lumOff val="80000"/>
            </a:schemeClr>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algn="ctr" eaLnBrk="1" hangingPunct="1"/>
            <a:r>
              <a:rPr lang="en-GB" sz="2000" b="1" dirty="0">
                <a:solidFill>
                  <a:schemeClr val="tx1"/>
                </a:solidFill>
              </a:rPr>
              <a:t>Child Benefit (ChB)</a:t>
            </a:r>
          </a:p>
        </p:txBody>
      </p:sp>
      <p:sp>
        <p:nvSpPr>
          <p:cNvPr id="17" name="Rectangle 16"/>
          <p:cNvSpPr/>
          <p:nvPr/>
        </p:nvSpPr>
        <p:spPr>
          <a:xfrm>
            <a:off x="251520" y="1340768"/>
            <a:ext cx="3816424" cy="1477328"/>
          </a:xfrm>
          <a:prstGeom prst="rect">
            <a:avLst/>
          </a:prstGeom>
        </p:spPr>
        <p:txBody>
          <a:bodyPr wrap="square">
            <a:spAutoFit/>
          </a:bodyPr>
          <a:lstStyle/>
          <a:p>
            <a:pPr>
              <a:lnSpc>
                <a:spcPct val="150000"/>
              </a:lnSpc>
              <a:spcBef>
                <a:spcPts val="1200"/>
              </a:spcBef>
              <a:spcAft>
                <a:spcPts val="0"/>
              </a:spcAft>
            </a:pPr>
            <a:r>
              <a:rPr lang="en-GB" sz="2000" dirty="0">
                <a:latin typeface="Arial" panose="020B0604020202020204" pitchFamily="34" charset="0"/>
                <a:ea typeface="Times New Roman" panose="02020603050405020304" pitchFamily="18" charset="0"/>
                <a:cs typeface="Times New Roman" panose="02020603050405020304" pitchFamily="18" charset="0"/>
              </a:rPr>
              <a:t>Other Benefits </a:t>
            </a:r>
            <a:r>
              <a:rPr lang="en-GB" sz="2000" b="1" u="sng" dirty="0">
                <a:latin typeface="Arial" panose="020B0604020202020204" pitchFamily="34" charset="0"/>
                <a:ea typeface="Times New Roman" panose="02020603050405020304" pitchFamily="18" charset="0"/>
                <a:cs typeface="Times New Roman" panose="02020603050405020304" pitchFamily="18" charset="0"/>
              </a:rPr>
              <a:t>taken fully</a:t>
            </a:r>
            <a:r>
              <a:rPr lang="en-GB" sz="2000" dirty="0">
                <a:latin typeface="Arial" panose="020B0604020202020204" pitchFamily="34" charset="0"/>
                <a:ea typeface="Times New Roman" panose="02020603050405020304" pitchFamily="18" charset="0"/>
                <a:cs typeface="Times New Roman" panose="02020603050405020304" pitchFamily="18" charset="0"/>
              </a:rPr>
              <a:t> into account as unearned income include:</a:t>
            </a:r>
          </a:p>
        </p:txBody>
      </p:sp>
      <p:sp>
        <p:nvSpPr>
          <p:cNvPr id="18" name="Rectangle 17"/>
          <p:cNvSpPr/>
          <p:nvPr/>
        </p:nvSpPr>
        <p:spPr>
          <a:xfrm>
            <a:off x="4975114" y="1340768"/>
            <a:ext cx="3820789" cy="1015663"/>
          </a:xfrm>
          <a:prstGeom prst="rect">
            <a:avLst/>
          </a:prstGeom>
        </p:spPr>
        <p:txBody>
          <a:bodyPr wrap="square">
            <a:spAutoFit/>
          </a:bodyPr>
          <a:lstStyle/>
          <a:p>
            <a:pPr>
              <a:lnSpc>
                <a:spcPct val="150000"/>
              </a:lnSpc>
              <a:spcBef>
                <a:spcPts val="1200"/>
              </a:spcBef>
              <a:spcAft>
                <a:spcPts val="0"/>
              </a:spcAft>
            </a:pPr>
            <a:r>
              <a:rPr lang="en-GB" sz="2000" dirty="0"/>
              <a:t>Other Benefits </a:t>
            </a:r>
            <a:r>
              <a:rPr lang="en-GB" sz="2000" b="1" u="sng" dirty="0"/>
              <a:t>not</a:t>
            </a:r>
            <a:r>
              <a:rPr lang="en-GB" sz="2000" dirty="0"/>
              <a:t> taken into account include:</a:t>
            </a:r>
            <a:endParaRPr lang="en-GB" sz="2000" dirty="0">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9" name="Straight Connector 18"/>
          <p:cNvCxnSpPr/>
          <p:nvPr/>
        </p:nvCxnSpPr>
        <p:spPr bwMode="auto">
          <a:xfrm>
            <a:off x="4499992" y="1124744"/>
            <a:ext cx="0" cy="5616624"/>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Rounded Rectangle 15"/>
          <p:cNvSpPr/>
          <p:nvPr/>
        </p:nvSpPr>
        <p:spPr bwMode="auto">
          <a:xfrm>
            <a:off x="251520" y="4122670"/>
            <a:ext cx="3816424" cy="857566"/>
          </a:xfrm>
          <a:prstGeom prst="roundRect">
            <a:avLst/>
          </a:prstGeom>
          <a:solidFill>
            <a:srgbClr val="0070C0"/>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FFFFFF"/>
                </a:solidFill>
              </a:rPr>
              <a:t>Carers Allowance</a:t>
            </a:r>
          </a:p>
        </p:txBody>
      </p:sp>
      <p:sp>
        <p:nvSpPr>
          <p:cNvPr id="20" name="Rounded Rectangle 19"/>
          <p:cNvSpPr/>
          <p:nvPr/>
        </p:nvSpPr>
        <p:spPr bwMode="auto">
          <a:xfrm>
            <a:off x="251520" y="3026996"/>
            <a:ext cx="3816424" cy="889236"/>
          </a:xfrm>
          <a:prstGeom prst="roundRect">
            <a:avLst/>
          </a:prstGeom>
          <a:solidFill>
            <a:srgbClr val="0070C0"/>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lvl="0" algn="ctr" rtl="0"/>
            <a:r>
              <a:rPr lang="en-GB" sz="2000" b="1" kern="1200" dirty="0">
                <a:solidFill>
                  <a:srgbClr val="FFFFFF"/>
                </a:solidFill>
              </a:rPr>
              <a:t>New Style JSA / ESA</a:t>
            </a:r>
          </a:p>
        </p:txBody>
      </p:sp>
      <p:sp>
        <p:nvSpPr>
          <p:cNvPr id="21" name="Rounded Rectangle 20"/>
          <p:cNvSpPr/>
          <p:nvPr/>
        </p:nvSpPr>
        <p:spPr bwMode="auto">
          <a:xfrm>
            <a:off x="251520" y="5190133"/>
            <a:ext cx="3816424" cy="831155"/>
          </a:xfrm>
          <a:prstGeom prst="roundRect">
            <a:avLst/>
          </a:prstGeom>
          <a:solidFill>
            <a:srgbClr val="0070C0"/>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algn="ctr" eaLnBrk="1" hangingPunct="1"/>
            <a:r>
              <a:rPr lang="en-GB" sz="2000" b="1" dirty="0">
                <a:solidFill>
                  <a:schemeClr val="bg1"/>
                </a:solidFill>
              </a:rPr>
              <a:t>Industrial Injuries Disablement Benefit (IIDB)</a:t>
            </a:r>
          </a:p>
        </p:txBody>
      </p:sp>
      <p:sp>
        <p:nvSpPr>
          <p:cNvPr id="3" name="Slide Number Placeholder 2">
            <a:extLst>
              <a:ext uri="{FF2B5EF4-FFF2-40B4-BE49-F238E27FC236}">
                <a16:creationId xmlns:a16="http://schemas.microsoft.com/office/drawing/2014/main" id="{ECBF4C6A-D1E9-019E-33ED-B222B79DBEFB}"/>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3057944348"/>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4975115" y="4122670"/>
            <a:ext cx="3816424" cy="862916"/>
          </a:xfrm>
          <a:prstGeom prst="roundRect">
            <a:avLst/>
          </a:prstGeom>
          <a:solidFill>
            <a:schemeClr val="bg2">
              <a:lumMod val="20000"/>
              <a:lumOff val="80000"/>
            </a:schemeClr>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b="1" kern="1200" dirty="0">
                <a:solidFill>
                  <a:schemeClr val="tx1"/>
                </a:solidFill>
              </a:rPr>
              <a:t>Income from boarders and lodgers</a:t>
            </a:r>
            <a:endParaRPr lang="en-GB" sz="2000" b="1" kern="1200" dirty="0">
              <a:solidFill>
                <a:schemeClr val="tx1"/>
              </a:solidFill>
              <a:latin typeface="Arial" charset="0"/>
            </a:endParaRPr>
          </a:p>
        </p:txBody>
      </p:sp>
      <p:sp>
        <p:nvSpPr>
          <p:cNvPr id="3" name="Rounded Rectangle 2"/>
          <p:cNvSpPr/>
          <p:nvPr/>
        </p:nvSpPr>
        <p:spPr bwMode="auto">
          <a:xfrm>
            <a:off x="4975115" y="5190132"/>
            <a:ext cx="3816424" cy="903164"/>
          </a:xfrm>
          <a:prstGeom prst="roundRect">
            <a:avLst/>
          </a:prstGeom>
          <a:solidFill>
            <a:schemeClr val="bg2">
              <a:lumMod val="20000"/>
              <a:lumOff val="80000"/>
            </a:schemeClr>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chemeClr val="tx1"/>
                </a:solidFill>
              </a:rPr>
              <a:t>Discretionary Housing Payment</a:t>
            </a:r>
          </a:p>
        </p:txBody>
      </p:sp>
      <p:sp>
        <p:nvSpPr>
          <p:cNvPr id="4" name="Rounded Rectangle 3"/>
          <p:cNvSpPr/>
          <p:nvPr/>
        </p:nvSpPr>
        <p:spPr bwMode="auto">
          <a:xfrm>
            <a:off x="4975115" y="3026996"/>
            <a:ext cx="3816424" cy="889236"/>
          </a:xfrm>
          <a:prstGeom prst="roundRect">
            <a:avLst/>
          </a:prstGeom>
          <a:solidFill>
            <a:schemeClr val="bg2">
              <a:lumMod val="20000"/>
              <a:lumOff val="80000"/>
            </a:schemeClr>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2000" b="1" kern="1200" dirty="0">
                <a:solidFill>
                  <a:schemeClr val="tx1"/>
                </a:solidFill>
              </a:rPr>
              <a:t>Child maintenance</a:t>
            </a:r>
            <a:endParaRPr lang="en-GB" sz="2000" b="1" kern="1200" dirty="0">
              <a:solidFill>
                <a:schemeClr val="tx1"/>
              </a:solidFill>
              <a:latin typeface="Arial" charset="0"/>
            </a:endParaRPr>
          </a:p>
        </p:txBody>
      </p:sp>
      <p:sp>
        <p:nvSpPr>
          <p:cNvPr id="5" name="Rounded Rectangle 4"/>
          <p:cNvSpPr/>
          <p:nvPr/>
        </p:nvSpPr>
        <p:spPr bwMode="auto">
          <a:xfrm>
            <a:off x="251520" y="4122670"/>
            <a:ext cx="3816424" cy="857566"/>
          </a:xfrm>
          <a:prstGeom prst="roundRect">
            <a:avLst/>
          </a:prstGeom>
          <a:solidFill>
            <a:srgbClr val="0070C0"/>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FFFFFF"/>
                </a:solidFill>
              </a:rPr>
              <a:t>Annuities</a:t>
            </a:r>
          </a:p>
        </p:txBody>
      </p:sp>
      <p:sp>
        <p:nvSpPr>
          <p:cNvPr id="6" name="Rounded Rectangle 5"/>
          <p:cNvSpPr/>
          <p:nvPr/>
        </p:nvSpPr>
        <p:spPr bwMode="auto">
          <a:xfrm>
            <a:off x="251520" y="3026996"/>
            <a:ext cx="3816424" cy="889236"/>
          </a:xfrm>
          <a:prstGeom prst="roundRect">
            <a:avLst/>
          </a:prstGeom>
          <a:solidFill>
            <a:srgbClr val="0070C0"/>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lvl="0" algn="ctr" rtl="0"/>
            <a:r>
              <a:rPr lang="en-GB" sz="2000" b="1" kern="1200" dirty="0">
                <a:solidFill>
                  <a:srgbClr val="FFFFFF"/>
                </a:solidFill>
              </a:rPr>
              <a:t>Occupational and personal Pensions</a:t>
            </a:r>
          </a:p>
        </p:txBody>
      </p:sp>
      <p:sp>
        <p:nvSpPr>
          <p:cNvPr id="7" name="Rounded Rectangle 6"/>
          <p:cNvSpPr/>
          <p:nvPr/>
        </p:nvSpPr>
        <p:spPr bwMode="auto">
          <a:xfrm>
            <a:off x="251520" y="5190133"/>
            <a:ext cx="3816424" cy="831155"/>
          </a:xfrm>
          <a:prstGeom prst="roundRect">
            <a:avLst/>
          </a:prstGeom>
          <a:solidFill>
            <a:srgbClr val="0070C0"/>
          </a:solidFill>
          <a:ln w="25400">
            <a:solidFill>
              <a:schemeClr val="bg2"/>
            </a:solidFill>
            <a:round/>
            <a:headEnd/>
            <a:tailEnd/>
          </a:ln>
          <a:effectLst>
            <a:outerShdw blurRad="50800" dist="38100" dir="2700000" algn="tl" rotWithShape="0">
              <a:srgbClr val="808080">
                <a:alpha val="39998"/>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kern="1200" dirty="0">
                <a:solidFill>
                  <a:srgbClr val="FFFFFF"/>
                </a:solidFill>
              </a:rPr>
              <a:t>Spousal Maintenance</a:t>
            </a:r>
          </a:p>
        </p:txBody>
      </p:sp>
      <p:sp>
        <p:nvSpPr>
          <p:cNvPr id="9" name="Rectangle 5"/>
          <p:cNvSpPr txBox="1">
            <a:spLocks noChangeArrowheads="1"/>
          </p:cNvSpPr>
          <p:nvPr/>
        </p:nvSpPr>
        <p:spPr>
          <a:xfrm>
            <a:off x="668752" y="327025"/>
            <a:ext cx="7696200" cy="561975"/>
          </a:xfrm>
          <a:prstGeom prst="rect">
            <a:avLst/>
          </a:prstGeom>
        </p:spPr>
        <p:txBody>
          <a:bodyPr/>
          <a:lstStyle>
            <a:lvl1pPr algn="l" rtl="0" eaLnBrk="0" fontAlgn="base" hangingPunct="0">
              <a:lnSpc>
                <a:spcPct val="88000"/>
              </a:lnSpc>
              <a:spcBef>
                <a:spcPct val="0"/>
              </a:spcBef>
              <a:spcAft>
                <a:spcPct val="0"/>
              </a:spcAft>
              <a:defRPr sz="2000">
                <a:solidFill>
                  <a:schemeClr val="tx2"/>
                </a:solidFill>
                <a:latin typeface="Arial" charset="0"/>
                <a:ea typeface="+mj-ea"/>
                <a:cs typeface="+mj-cs"/>
                <a:sym typeface="Arial" charset="0"/>
              </a:defRPr>
            </a:lvl1pPr>
            <a:lvl2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2pPr>
            <a:lvl3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3pPr>
            <a:lvl4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4pPr>
            <a:lvl5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a:lstStyle>
          <a:p>
            <a:pPr marL="0" marR="0" lvl="0" indent="0" algn="l" defTabSz="914400" rtl="0" eaLnBrk="1" fontAlgn="base" latinLnBrk="0" hangingPunct="1">
              <a:lnSpc>
                <a:spcPct val="88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rPr>
              <a:t>Unearned</a:t>
            </a:r>
            <a:r>
              <a:rPr kumimoji="0" lang="en-GB" sz="2400" b="0" i="0" u="none" strike="noStrike" kern="0" cap="none" spc="0" normalizeH="0" noProof="0" dirty="0">
                <a:ln>
                  <a:noFill/>
                </a:ln>
                <a:solidFill>
                  <a:srgbClr val="FFFFFF"/>
                </a:solidFill>
                <a:effectLst/>
                <a:uLnTx/>
                <a:uFillTx/>
                <a:latin typeface="Helvetica"/>
                <a:ea typeface="+mj-ea"/>
                <a:cs typeface="+mj-cs"/>
                <a:sym typeface="Arial" charset="0"/>
              </a:rPr>
              <a:t> Income – Other Income</a:t>
            </a:r>
            <a:endPar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endParaRPr>
          </a:p>
        </p:txBody>
      </p:sp>
      <p:sp>
        <p:nvSpPr>
          <p:cNvPr id="10" name="Rectangle 9"/>
          <p:cNvSpPr/>
          <p:nvPr/>
        </p:nvSpPr>
        <p:spPr>
          <a:xfrm>
            <a:off x="251520" y="1340768"/>
            <a:ext cx="3816424" cy="1477328"/>
          </a:xfrm>
          <a:prstGeom prst="rect">
            <a:avLst/>
          </a:prstGeom>
        </p:spPr>
        <p:txBody>
          <a:bodyPr wrap="square">
            <a:spAutoFit/>
          </a:bodyPr>
          <a:lstStyle/>
          <a:p>
            <a:pPr>
              <a:lnSpc>
                <a:spcPct val="150000"/>
              </a:lnSpc>
              <a:spcBef>
                <a:spcPts val="1200"/>
              </a:spcBef>
              <a:spcAft>
                <a:spcPts val="0"/>
              </a:spcAft>
            </a:pPr>
            <a:r>
              <a:rPr lang="en-GB" sz="2000" dirty="0">
                <a:latin typeface="Arial" panose="020B0604020202020204" pitchFamily="34" charset="0"/>
                <a:ea typeface="Times New Roman" panose="02020603050405020304" pitchFamily="18" charset="0"/>
                <a:cs typeface="Times New Roman" panose="02020603050405020304" pitchFamily="18" charset="0"/>
              </a:rPr>
              <a:t>Other Income </a:t>
            </a:r>
            <a:r>
              <a:rPr lang="en-GB" sz="2000" b="1" u="sng" dirty="0">
                <a:latin typeface="Arial" panose="020B0604020202020204" pitchFamily="34" charset="0"/>
                <a:ea typeface="Times New Roman" panose="02020603050405020304" pitchFamily="18" charset="0"/>
                <a:cs typeface="Times New Roman" panose="02020603050405020304" pitchFamily="18" charset="0"/>
              </a:rPr>
              <a:t>taken fully</a:t>
            </a:r>
            <a:r>
              <a:rPr lang="en-GB" sz="2000" dirty="0">
                <a:latin typeface="Arial" panose="020B0604020202020204" pitchFamily="34" charset="0"/>
                <a:ea typeface="Times New Roman" panose="02020603050405020304" pitchFamily="18" charset="0"/>
                <a:cs typeface="Times New Roman" panose="02020603050405020304" pitchFamily="18" charset="0"/>
              </a:rPr>
              <a:t> into account as unearned income include:</a:t>
            </a:r>
          </a:p>
        </p:txBody>
      </p:sp>
      <p:sp>
        <p:nvSpPr>
          <p:cNvPr id="11" name="Rectangle 10"/>
          <p:cNvSpPr/>
          <p:nvPr/>
        </p:nvSpPr>
        <p:spPr>
          <a:xfrm>
            <a:off x="4975115" y="1340768"/>
            <a:ext cx="3816424" cy="1015663"/>
          </a:xfrm>
          <a:prstGeom prst="rect">
            <a:avLst/>
          </a:prstGeom>
        </p:spPr>
        <p:txBody>
          <a:bodyPr wrap="square">
            <a:spAutoFit/>
          </a:bodyPr>
          <a:lstStyle/>
          <a:p>
            <a:pPr>
              <a:lnSpc>
                <a:spcPct val="150000"/>
              </a:lnSpc>
              <a:spcBef>
                <a:spcPts val="1200"/>
              </a:spcBef>
              <a:spcAft>
                <a:spcPts val="0"/>
              </a:spcAft>
            </a:pPr>
            <a:r>
              <a:rPr lang="en-GB" sz="2000" dirty="0"/>
              <a:t>Other Income </a:t>
            </a:r>
            <a:r>
              <a:rPr lang="en-GB" sz="2000" b="1" u="sng" dirty="0"/>
              <a:t>not</a:t>
            </a:r>
            <a:r>
              <a:rPr lang="en-GB" sz="2000" dirty="0"/>
              <a:t> taken into account include</a:t>
            </a:r>
            <a:r>
              <a:rPr lang="en-GB" sz="1600" dirty="0"/>
              <a:t>:</a:t>
            </a:r>
            <a:endParaRPr lang="en-GB" sz="2000" dirty="0">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13" name="Straight Connector 12"/>
          <p:cNvCxnSpPr/>
          <p:nvPr/>
        </p:nvCxnSpPr>
        <p:spPr bwMode="auto">
          <a:xfrm>
            <a:off x="4499992" y="1124744"/>
            <a:ext cx="0" cy="5616624"/>
          </a:xfrm>
          <a:prstGeom prst="line">
            <a:avLst/>
          </a:prstGeom>
          <a:noFill/>
          <a:ln w="571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ectangle 11"/>
          <p:cNvSpPr/>
          <p:nvPr/>
        </p:nvSpPr>
        <p:spPr>
          <a:xfrm>
            <a:off x="323528" y="6381328"/>
            <a:ext cx="832279"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charset="0"/>
                <a:ea typeface="+mn-ea"/>
                <a:cs typeface="+mn-cs"/>
              </a:rPr>
              <a:t>Slide 22</a:t>
            </a:r>
          </a:p>
        </p:txBody>
      </p:sp>
      <p:sp>
        <p:nvSpPr>
          <p:cNvPr id="8" name="Slide Number Placeholder 7">
            <a:extLst>
              <a:ext uri="{FF2B5EF4-FFF2-40B4-BE49-F238E27FC236}">
                <a16:creationId xmlns:a16="http://schemas.microsoft.com/office/drawing/2014/main" id="{7AF7D3AB-FBED-25B4-79A1-C94AF7DF6D1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803553071"/>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Universal Credit entitlement</a:t>
            </a:r>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19</a:t>
            </a:fld>
            <a:endParaRPr lang="en-GB" dirty="0"/>
          </a:p>
        </p:txBody>
      </p:sp>
      <p:sp>
        <p:nvSpPr>
          <p:cNvPr id="5" name="Rectangle 4"/>
          <p:cNvSpPr/>
          <p:nvPr/>
        </p:nvSpPr>
        <p:spPr>
          <a:xfrm>
            <a:off x="611560" y="1916832"/>
            <a:ext cx="6964189" cy="3970318"/>
          </a:xfrm>
          <a:prstGeom prst="rect">
            <a:avLst/>
          </a:prstGeom>
        </p:spPr>
        <p:txBody>
          <a:bodyPr wrap="square">
            <a:spAutoFit/>
          </a:bodyPr>
          <a:lstStyle/>
          <a:p>
            <a:r>
              <a:rPr lang="en-GB" sz="2800" dirty="0">
                <a:solidFill>
                  <a:srgbClr val="7030A0"/>
                </a:solidFill>
              </a:rPr>
              <a:t>	</a:t>
            </a:r>
            <a:r>
              <a:rPr lang="en-GB" sz="2800" dirty="0"/>
              <a:t>Standard allowance</a:t>
            </a:r>
          </a:p>
          <a:p>
            <a:r>
              <a:rPr lang="en-GB" sz="2800" dirty="0"/>
              <a:t>+	 </a:t>
            </a:r>
          </a:p>
          <a:p>
            <a:r>
              <a:rPr lang="en-GB" sz="2800" dirty="0"/>
              <a:t>	Additional amounts</a:t>
            </a:r>
          </a:p>
          <a:p>
            <a:endParaRPr lang="en-GB" sz="2800" dirty="0">
              <a:solidFill>
                <a:srgbClr val="7030A0"/>
              </a:solidFill>
            </a:endParaRPr>
          </a:p>
          <a:p>
            <a:r>
              <a:rPr lang="en-GB" sz="2800" dirty="0"/>
              <a:t>=	</a:t>
            </a:r>
            <a:r>
              <a:rPr lang="en-GB" sz="2800" u="sng" dirty="0"/>
              <a:t>Maximum allowable </a:t>
            </a:r>
          </a:p>
          <a:p>
            <a:endParaRPr lang="en-GB" sz="2800" dirty="0"/>
          </a:p>
          <a:p>
            <a:pPr marL="457200" indent="-457200">
              <a:buFontTx/>
              <a:buChar char="-"/>
            </a:pPr>
            <a:r>
              <a:rPr lang="en-GB" sz="2800" dirty="0"/>
              <a:t>    	</a:t>
            </a:r>
            <a:r>
              <a:rPr lang="en-GB" sz="2800" dirty="0">
                <a:solidFill>
                  <a:srgbClr val="FF0000"/>
                </a:solidFill>
              </a:rPr>
              <a:t>Other money coming in</a:t>
            </a:r>
          </a:p>
          <a:p>
            <a:endParaRPr lang="en-GB" sz="2800" dirty="0">
              <a:solidFill>
                <a:srgbClr val="FF0000"/>
              </a:solidFill>
            </a:endParaRPr>
          </a:p>
          <a:p>
            <a:r>
              <a:rPr lang="en-GB" sz="2800" dirty="0"/>
              <a:t>=	</a:t>
            </a:r>
            <a:r>
              <a:rPr lang="en-GB" sz="2800" u="dbl" dirty="0"/>
              <a:t>Entitlement (may be capped)</a:t>
            </a:r>
          </a:p>
        </p:txBody>
      </p:sp>
    </p:spTree>
    <p:extLst>
      <p:ext uri="{BB962C8B-B14F-4D97-AF65-F5344CB8AC3E}">
        <p14:creationId xmlns:p14="http://schemas.microsoft.com/office/powerpoint/2010/main" val="3112903507"/>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a:xfrm>
            <a:off x="323528" y="6237312"/>
            <a:ext cx="792088" cy="365125"/>
          </a:xfrm>
        </p:spPr>
        <p:txBody>
          <a:bodyPr/>
          <a:lstStyle>
            <a:lvl1pPr>
              <a:defRPr/>
            </a:lvl1pPr>
          </a:lstStyle>
          <a:p>
            <a:r>
              <a:rPr lang="en-GB" dirty="0"/>
              <a:t>Slide 2</a:t>
            </a:r>
          </a:p>
        </p:txBody>
      </p:sp>
      <p:sp>
        <p:nvSpPr>
          <p:cNvPr id="4098" name="Rectangle 5"/>
          <p:cNvSpPr>
            <a:spLocks noGrp="1" noChangeArrowheads="1"/>
          </p:cNvSpPr>
          <p:nvPr>
            <p:ph type="title"/>
          </p:nvPr>
        </p:nvSpPr>
        <p:spPr/>
        <p:txBody>
          <a:bodyPr/>
          <a:lstStyle/>
          <a:p>
            <a:pPr eaLnBrk="1" hangingPunct="1"/>
            <a:r>
              <a:rPr lang="en-GB" altLang="en-US" dirty="0"/>
              <a:t>Aim and objectives</a:t>
            </a:r>
          </a:p>
        </p:txBody>
      </p:sp>
      <p:sp>
        <p:nvSpPr>
          <p:cNvPr id="4099" name="Rectangle 7"/>
          <p:cNvSpPr>
            <a:spLocks noGrp="1" noChangeArrowheads="1"/>
          </p:cNvSpPr>
          <p:nvPr>
            <p:ph type="body" idx="4294967295"/>
          </p:nvPr>
        </p:nvSpPr>
        <p:spPr>
          <a:xfrm>
            <a:off x="467544" y="1192825"/>
            <a:ext cx="8291513" cy="5343525"/>
          </a:xfrm>
        </p:spPr>
        <p:txBody>
          <a:bodyPr/>
          <a:lstStyle/>
          <a:p>
            <a:pPr fontAlgn="base">
              <a:lnSpc>
                <a:spcPct val="107000"/>
              </a:lnSpc>
              <a:spcAft>
                <a:spcPts val="800"/>
              </a:spcAft>
            </a:pPr>
            <a:r>
              <a:rPr lang="en-GB" sz="1800" dirty="0">
                <a:latin typeface="Arial" panose="020B0604020202020204" pitchFamily="34" charset="0"/>
                <a:ea typeface="Calibri" panose="020F0502020204030204" pitchFamily="34" charset="0"/>
                <a:cs typeface="Times New Roman" panose="02020603050405020304" pitchFamily="18" charset="0"/>
              </a:rPr>
              <a:t>Get some insight about Universal Credit (UC)</a:t>
            </a:r>
            <a:r>
              <a:rPr lang="en-GB" sz="1800" dirty="0">
                <a:latin typeface="Calibri" panose="020F0502020204030204" pitchFamily="34" charset="0"/>
                <a:ea typeface="Calibri" panose="020F0502020204030204" pitchFamily="34" charset="0"/>
                <a:cs typeface="Times New Roman" panose="02020603050405020304" pitchFamily="18" charset="0"/>
              </a:rPr>
              <a:t>, </a:t>
            </a:r>
          </a:p>
          <a:p>
            <a:pPr fontAlgn="base">
              <a:lnSpc>
                <a:spcPct val="107000"/>
              </a:lnSpc>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Carers Credits</a:t>
            </a:r>
            <a:r>
              <a:rPr lang="en-GB" sz="1800" dirty="0">
                <a:latin typeface="Arial" panose="020B0604020202020204" pitchFamily="34" charset="0"/>
                <a:ea typeface="Times New Roman" panose="02020603050405020304" pitchFamily="18" charset="0"/>
                <a:cs typeface="Times New Roman" panose="02020603050405020304" pitchFamily="18" charset="0"/>
              </a:rPr>
              <a:t> and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Carers Allowance</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altLang="en-US" sz="1800" dirty="0"/>
              <a:t>Explain the basic eligibility conditions for UC and</a:t>
            </a:r>
            <a:r>
              <a:rPr lang="en-GB" sz="1800" dirty="0"/>
              <a:t> where to find more information about Universal Credit eligibility conditions</a:t>
            </a:r>
          </a:p>
          <a:p>
            <a:pPr marL="742950" lvl="1" indent="-209550" eaLnBrk="1" hangingPunct="1"/>
            <a:r>
              <a:rPr lang="en-GB" sz="1800" dirty="0"/>
              <a:t>explain the Universal Credit award</a:t>
            </a:r>
          </a:p>
          <a:p>
            <a:pPr marL="742950" lvl="1" indent="-209550" eaLnBrk="1" hangingPunct="1"/>
            <a:r>
              <a:rPr lang="en-GB" altLang="en-US" sz="1800" dirty="0"/>
              <a:t>explain moving onto Universal Credit</a:t>
            </a:r>
          </a:p>
          <a:p>
            <a:pPr marL="742950" lvl="1" indent="-209550" eaLnBrk="1" hangingPunct="1"/>
            <a:r>
              <a:rPr lang="en-GB" altLang="en-US" sz="1800" dirty="0"/>
              <a:t>explain New Style benefits</a:t>
            </a:r>
          </a:p>
          <a:p>
            <a:pPr marL="742950" lvl="1" indent="-209550" eaLnBrk="1" hangingPunct="1"/>
            <a:r>
              <a:rPr lang="en-GB" altLang="en-US" sz="1800" dirty="0"/>
              <a:t>Explain Carers Credit</a:t>
            </a:r>
          </a:p>
          <a:p>
            <a:pPr marL="742950" lvl="1" indent="-209550" eaLnBrk="1" hangingPunct="1"/>
            <a:r>
              <a:rPr lang="en-GB" altLang="en-US" sz="1800" dirty="0"/>
              <a:t>Explain the Carers Allowance</a:t>
            </a:r>
          </a:p>
          <a:p>
            <a:pPr marL="742950" lvl="1" indent="-209550"/>
            <a:r>
              <a:rPr lang="en-GB" sz="1800" dirty="0"/>
              <a:t>Carers Passport </a:t>
            </a:r>
            <a:r>
              <a:rPr lang="en-GB" dirty="0">
                <a:hlinkClick r:id="rId4"/>
              </a:rPr>
              <a:t>Civil Service Carer's Passport</a:t>
            </a:r>
            <a:endParaRPr lang="en-GB" dirty="0"/>
          </a:p>
          <a:p>
            <a:pPr marL="742950" lvl="1" indent="-209550"/>
            <a:r>
              <a:rPr lang="en-GB" sz="1800" dirty="0"/>
              <a:t>Pension Credits</a:t>
            </a:r>
          </a:p>
          <a:p>
            <a:pPr marL="533400" lvl="1" indent="0" eaLnBrk="1" hangingPunct="1">
              <a:buNone/>
            </a:pPr>
            <a:endParaRPr lang="en-GB" altLang="en-US" sz="1800" dirty="0"/>
          </a:p>
          <a:p>
            <a:pPr marL="533400" lvl="1" indent="0" eaLnBrk="1" hangingPunct="1">
              <a:buNone/>
            </a:pPr>
            <a:endParaRPr lang="en-GB" altLang="en-US" dirty="0"/>
          </a:p>
        </p:txBody>
      </p:sp>
    </p:spTree>
    <p:custDataLst>
      <p:tags r:id="rId1"/>
    </p:custDataLst>
    <p:extLst>
      <p:ext uri="{BB962C8B-B14F-4D97-AF65-F5344CB8AC3E}">
        <p14:creationId xmlns:p14="http://schemas.microsoft.com/office/powerpoint/2010/main" val="4235133998"/>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Universal Credit payments</a:t>
            </a:r>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20</a:t>
            </a:fld>
            <a:endParaRPr lang="en-GB" dirty="0"/>
          </a:p>
        </p:txBody>
      </p:sp>
      <p:sp>
        <p:nvSpPr>
          <p:cNvPr id="4" name="TextBox 3"/>
          <p:cNvSpPr txBox="1"/>
          <p:nvPr/>
        </p:nvSpPr>
        <p:spPr>
          <a:xfrm>
            <a:off x="899592" y="1052736"/>
            <a:ext cx="7848872" cy="6555641"/>
          </a:xfrm>
          <a:prstGeom prst="rect">
            <a:avLst/>
          </a:prstGeom>
          <a:noFill/>
        </p:spPr>
        <p:txBody>
          <a:bodyPr wrap="square" rtlCol="0">
            <a:spAutoFit/>
          </a:bodyPr>
          <a:lstStyle/>
          <a:p>
            <a:r>
              <a:rPr lang="en-GB" sz="2800" dirty="0"/>
              <a:t>          Standard allowance</a:t>
            </a:r>
          </a:p>
          <a:p>
            <a:r>
              <a:rPr lang="en-GB" sz="2800" dirty="0"/>
              <a:t>+        Additional amounts</a:t>
            </a:r>
          </a:p>
          <a:p>
            <a:endParaRPr lang="en-GB" sz="2800" dirty="0"/>
          </a:p>
          <a:p>
            <a:r>
              <a:rPr lang="en-GB" sz="2800" dirty="0"/>
              <a:t>=        </a:t>
            </a:r>
            <a:r>
              <a:rPr lang="en-GB" sz="2800" u="sng" dirty="0"/>
              <a:t>Maximum allowable</a:t>
            </a:r>
          </a:p>
          <a:p>
            <a:endParaRPr lang="en-GB" sz="2800" u="sng" dirty="0"/>
          </a:p>
          <a:p>
            <a:pPr marL="457200" indent="-457200">
              <a:buFontTx/>
              <a:buChar char="-"/>
            </a:pPr>
            <a:r>
              <a:rPr lang="en-GB" sz="2800" dirty="0">
                <a:solidFill>
                  <a:srgbClr val="FF0000"/>
                </a:solidFill>
              </a:rPr>
              <a:t>     Other money coming in</a:t>
            </a:r>
          </a:p>
          <a:p>
            <a:pPr marL="457200" indent="-457200">
              <a:buFontTx/>
              <a:buChar char="-"/>
            </a:pPr>
            <a:endParaRPr lang="en-GB" sz="2800" dirty="0">
              <a:solidFill>
                <a:srgbClr val="FF0000"/>
              </a:solidFill>
            </a:endParaRPr>
          </a:p>
          <a:p>
            <a:r>
              <a:rPr lang="en-GB" sz="2800" dirty="0"/>
              <a:t>=        </a:t>
            </a:r>
            <a:r>
              <a:rPr lang="en-GB" sz="2800" u="sng" dirty="0"/>
              <a:t>Entitlement (may be capped)</a:t>
            </a:r>
          </a:p>
          <a:p>
            <a:endParaRPr lang="en-GB" sz="2800" dirty="0"/>
          </a:p>
          <a:p>
            <a:pPr marL="457200" indent="-457200">
              <a:buFontTx/>
              <a:buChar char="-"/>
            </a:pPr>
            <a:r>
              <a:rPr lang="en-GB" sz="2800" dirty="0">
                <a:solidFill>
                  <a:srgbClr val="FF0000"/>
                </a:solidFill>
              </a:rPr>
              <a:t>      Agreed deductions or other reductions</a:t>
            </a:r>
          </a:p>
          <a:p>
            <a:pPr marL="457200" indent="-457200">
              <a:buFontTx/>
              <a:buChar char="-"/>
            </a:pPr>
            <a:endParaRPr lang="en-GB" sz="2800" dirty="0">
              <a:solidFill>
                <a:srgbClr val="FF0000"/>
              </a:solidFill>
            </a:endParaRPr>
          </a:p>
          <a:p>
            <a:r>
              <a:rPr lang="en-GB" sz="2800" dirty="0"/>
              <a:t>=         </a:t>
            </a:r>
            <a:r>
              <a:rPr lang="en-GB" sz="2800" u="sng" dirty="0"/>
              <a:t>Actual amount paid </a:t>
            </a:r>
          </a:p>
          <a:p>
            <a:r>
              <a:rPr lang="en-GB" sz="2800" dirty="0"/>
              <a:t>                            (must be a penny or more)</a:t>
            </a:r>
          </a:p>
          <a:p>
            <a:pPr marL="457200" indent="-457200">
              <a:buFontTx/>
              <a:buChar char="-"/>
            </a:pPr>
            <a:endParaRPr lang="en-GB" sz="2800" dirty="0">
              <a:solidFill>
                <a:srgbClr val="FF0000"/>
              </a:solidFill>
            </a:endParaRPr>
          </a:p>
          <a:p>
            <a:pPr marL="457200" indent="-457200">
              <a:buFontTx/>
              <a:buChar char="-"/>
            </a:pPr>
            <a:endParaRPr lang="en-GB" sz="2800" dirty="0">
              <a:solidFill>
                <a:srgbClr val="FF0000"/>
              </a:solidFill>
            </a:endParaRPr>
          </a:p>
        </p:txBody>
      </p:sp>
    </p:spTree>
    <p:extLst>
      <p:ext uri="{BB962C8B-B14F-4D97-AF65-F5344CB8AC3E}">
        <p14:creationId xmlns:p14="http://schemas.microsoft.com/office/powerpoint/2010/main" val="1235273513"/>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GB" dirty="0"/>
              <a:t>Moving onto Universal Credit</a:t>
            </a:r>
          </a:p>
        </p:txBody>
      </p:sp>
    </p:spTree>
    <p:extLst>
      <p:ext uri="{BB962C8B-B14F-4D97-AF65-F5344CB8AC3E}">
        <p14:creationId xmlns:p14="http://schemas.microsoft.com/office/powerpoint/2010/main" val="277774890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768" y="1412776"/>
            <a:ext cx="8856984" cy="452431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Universal Credit is replacing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Jobseeker’s Allowance</a:t>
            </a:r>
            <a:r>
              <a:rPr kumimoji="0" lang="en-GB" sz="2400" b="0" i="0" u="none" strike="noStrike" kern="1200" cap="none" spc="0" normalizeH="0" noProof="0" dirty="0">
                <a:ln>
                  <a:noFill/>
                </a:ln>
                <a:solidFill>
                  <a:srgbClr val="000000"/>
                </a:solidFill>
                <a:effectLst/>
                <a:uLnTx/>
                <a:uFillTx/>
                <a:latin typeface="Arial"/>
                <a:ea typeface="+mn-ea"/>
                <a:cs typeface="+mn-cs"/>
              </a:rPr>
              <a:t> </a:t>
            </a:r>
            <a:r>
              <a:rPr lang="en-GB" sz="2400" kern="1200" dirty="0">
                <a:solidFill>
                  <a:srgbClr val="000000"/>
                </a:solidFill>
              </a:rPr>
              <a:t>Income-based (JSA IB) </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Employment </a:t>
            </a:r>
            <a:r>
              <a:rPr lang="en-GB" sz="2400" kern="1200" dirty="0">
                <a:solidFill>
                  <a:srgbClr val="000000"/>
                </a:solidFill>
                <a:ea typeface="+mn-ea"/>
                <a:cs typeface="+mn-cs"/>
              </a:rPr>
              <a:t>and </a:t>
            </a:r>
            <a:r>
              <a:rPr kumimoji="0" lang="en-GB" sz="2400" b="0" i="0" u="none" strike="noStrike" kern="1200" cap="none" spc="0" normalizeH="0" baseline="0" noProof="0" dirty="0">
                <a:ln>
                  <a:noFill/>
                </a:ln>
                <a:solidFill>
                  <a:srgbClr val="000000"/>
                </a:solidFill>
                <a:effectLst/>
                <a:uLnTx/>
                <a:uFillTx/>
                <a:latin typeface="Arial"/>
                <a:ea typeface="+mn-ea"/>
                <a:cs typeface="+mn-cs"/>
              </a:rPr>
              <a:t>Support Allowance </a:t>
            </a:r>
            <a:r>
              <a:rPr lang="en-GB" sz="2400" kern="1200" dirty="0">
                <a:solidFill>
                  <a:srgbClr val="000000"/>
                </a:solidFill>
              </a:rPr>
              <a:t>Income-related (ESA IR) </a:t>
            </a:r>
            <a:endParaRPr kumimoji="0" lang="en-GB" sz="24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Income Support (IS)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Housing Benefit (HB)</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Working Tax Credit (WTC)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Child Tax Credit (CTC)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Both contribution-based Employment and Support Allowance (ESA) and Jobseeker’s Allowance (JSA) have been replaced by a ‘new style’ ESA and JSA.</a:t>
            </a:r>
          </a:p>
        </p:txBody>
      </p:sp>
      <p:sp>
        <p:nvSpPr>
          <p:cNvPr id="4" name="Rectangle 5"/>
          <p:cNvSpPr txBox="1">
            <a:spLocks noChangeArrowheads="1"/>
          </p:cNvSpPr>
          <p:nvPr/>
        </p:nvSpPr>
        <p:spPr>
          <a:xfrm>
            <a:off x="295376" y="332656"/>
            <a:ext cx="7696200" cy="561975"/>
          </a:xfrm>
          <a:prstGeom prst="rect">
            <a:avLst/>
          </a:prstGeom>
        </p:spPr>
        <p:txBody>
          <a:bodyPr/>
          <a:lstStyle>
            <a:lvl1pPr algn="l" rtl="0" eaLnBrk="0" fontAlgn="base" hangingPunct="0">
              <a:lnSpc>
                <a:spcPct val="88000"/>
              </a:lnSpc>
              <a:spcBef>
                <a:spcPct val="0"/>
              </a:spcBef>
              <a:spcAft>
                <a:spcPct val="0"/>
              </a:spcAft>
              <a:defRPr sz="2000">
                <a:solidFill>
                  <a:schemeClr val="tx2"/>
                </a:solidFill>
                <a:latin typeface="Arial" charset="0"/>
                <a:ea typeface="+mj-ea"/>
                <a:cs typeface="+mj-cs"/>
                <a:sym typeface="Arial" charset="0"/>
              </a:defRPr>
            </a:lvl1pPr>
            <a:lvl2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2pPr>
            <a:lvl3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3pPr>
            <a:lvl4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4pPr>
            <a:lvl5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a:lstStyle>
          <a:p>
            <a:pPr marL="0" marR="0" lvl="0" indent="0" algn="l" defTabSz="914400" rtl="0" eaLnBrk="1" fontAlgn="base" latinLnBrk="0" hangingPunct="1">
              <a:lnSpc>
                <a:spcPct val="88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rPr>
              <a:t>Legacy benefits</a:t>
            </a:r>
          </a:p>
        </p:txBody>
      </p:sp>
      <p:sp>
        <p:nvSpPr>
          <p:cNvPr id="5" name="Rectangle 4"/>
          <p:cNvSpPr/>
          <p:nvPr/>
        </p:nvSpPr>
        <p:spPr>
          <a:xfrm>
            <a:off x="323528" y="6381328"/>
            <a:ext cx="832279"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charset="0"/>
                <a:ea typeface="+mn-ea"/>
                <a:cs typeface="+mn-cs"/>
              </a:rPr>
              <a:t>Slide 26</a:t>
            </a:r>
          </a:p>
        </p:txBody>
      </p:sp>
      <p:sp>
        <p:nvSpPr>
          <p:cNvPr id="3" name="Slide Number Placeholder 2">
            <a:extLst>
              <a:ext uri="{FF2B5EF4-FFF2-40B4-BE49-F238E27FC236}">
                <a16:creationId xmlns:a16="http://schemas.microsoft.com/office/drawing/2014/main" id="{08FFA48E-A01E-68FF-EF8F-1FE8DA8043CA}"/>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Tree>
    <p:extLst>
      <p:ext uri="{BB962C8B-B14F-4D97-AF65-F5344CB8AC3E}">
        <p14:creationId xmlns:p14="http://schemas.microsoft.com/office/powerpoint/2010/main" val="1316817153"/>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large picture of a question mark." title="Question slide"/>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23</a:t>
            </a:fld>
            <a:endParaRPr lang="en-GB" dirty="0"/>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600" y="1120987"/>
            <a:ext cx="9128745" cy="5737013"/>
          </a:xfrm>
          <a:prstGeom prst="rect">
            <a:avLst/>
          </a:prstGeom>
          <a:effectLst>
            <a:softEdge rad="495300"/>
          </a:effectLst>
        </p:spPr>
      </p:pic>
      <p:sp>
        <p:nvSpPr>
          <p:cNvPr id="8" name="TextBox 7"/>
          <p:cNvSpPr txBox="1"/>
          <p:nvPr/>
        </p:nvSpPr>
        <p:spPr>
          <a:xfrm>
            <a:off x="611560" y="1772816"/>
            <a:ext cx="3960440" cy="1384995"/>
          </a:xfrm>
          <a:prstGeom prst="rect">
            <a:avLst/>
          </a:prstGeom>
          <a:noFill/>
        </p:spPr>
        <p:txBody>
          <a:bodyPr wrap="square" rtlCol="0">
            <a:spAutoFit/>
          </a:bodyPr>
          <a:lstStyle/>
          <a:p>
            <a:r>
              <a:rPr lang="en-GB" sz="2800" b="1" dirty="0"/>
              <a:t>When would someone move onto Universal Credit?</a:t>
            </a:r>
          </a:p>
        </p:txBody>
      </p:sp>
    </p:spTree>
    <p:custDataLst>
      <p:tags r:id="rId1"/>
    </p:custDataLst>
    <p:extLst>
      <p:ext uri="{BB962C8B-B14F-4D97-AF65-F5344CB8AC3E}">
        <p14:creationId xmlns:p14="http://schemas.microsoft.com/office/powerpoint/2010/main" val="1511713343"/>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GB" dirty="0"/>
              <a:t>Slide </a:t>
            </a:r>
            <a:fld id="{DD708C37-1345-4093-8824-C67F1AB4E230}" type="slidenum">
              <a:rPr lang="en-GB" smtClean="0"/>
              <a:t>24</a:t>
            </a:fld>
            <a:endParaRPr lang="en-GB" dirty="0"/>
          </a:p>
        </p:txBody>
      </p:sp>
      <p:sp>
        <p:nvSpPr>
          <p:cNvPr id="3" name="Title 2"/>
          <p:cNvSpPr>
            <a:spLocks noGrp="1"/>
          </p:cNvSpPr>
          <p:nvPr>
            <p:ph type="title"/>
          </p:nvPr>
        </p:nvSpPr>
        <p:spPr/>
        <p:txBody>
          <a:bodyPr/>
          <a:lstStyle/>
          <a:p>
            <a:r>
              <a:rPr lang="en-GB" dirty="0"/>
              <a:t>Moving onto Universal Credit</a:t>
            </a:r>
          </a:p>
        </p:txBody>
      </p:sp>
      <p:sp>
        <p:nvSpPr>
          <p:cNvPr id="4" name="TextBox 3"/>
          <p:cNvSpPr txBox="1"/>
          <p:nvPr/>
        </p:nvSpPr>
        <p:spPr>
          <a:xfrm>
            <a:off x="251520" y="1037245"/>
            <a:ext cx="8496944" cy="5909310"/>
          </a:xfrm>
          <a:prstGeom prst="rect">
            <a:avLst/>
          </a:prstGeom>
          <a:noFill/>
        </p:spPr>
        <p:txBody>
          <a:bodyPr wrap="square" rtlCol="0">
            <a:spAutoFit/>
          </a:bodyPr>
          <a:lstStyle/>
          <a:p>
            <a:r>
              <a:rPr lang="en-GB" dirty="0"/>
              <a:t>Legacy benefit claimants move onto Universal Credit when they have a change of circumstances including:</a:t>
            </a:r>
          </a:p>
          <a:p>
            <a:endParaRPr lang="en-GB" dirty="0"/>
          </a:p>
          <a:p>
            <a:pPr marL="285750" indent="-285750">
              <a:buFont typeface="Arial" panose="020B0604020202020204" pitchFamily="34" charset="0"/>
              <a:buChar char="•"/>
            </a:pPr>
            <a:r>
              <a:rPr lang="en-GB" dirty="0"/>
              <a:t>moving from being out of work, to being in work</a:t>
            </a:r>
          </a:p>
          <a:p>
            <a:endParaRPr lang="en-GB" dirty="0"/>
          </a:p>
          <a:p>
            <a:pPr marL="285750" indent="-285750">
              <a:buFont typeface="Arial" panose="020B0604020202020204" pitchFamily="34" charset="0"/>
              <a:buChar char="•"/>
            </a:pPr>
            <a:r>
              <a:rPr lang="en-GB" dirty="0"/>
              <a:t>moving from being in work, to being out of work</a:t>
            </a:r>
          </a:p>
          <a:p>
            <a:endParaRPr lang="en-GB" dirty="0"/>
          </a:p>
          <a:p>
            <a:pPr marL="285750" indent="-285750">
              <a:buFont typeface="Arial" panose="020B0604020202020204" pitchFamily="34" charset="0"/>
              <a:buChar char="•"/>
            </a:pPr>
            <a:r>
              <a:rPr lang="en-GB" dirty="0"/>
              <a:t>moving from ESA (Employment and Support Allowance) to looking for work</a:t>
            </a:r>
          </a:p>
          <a:p>
            <a:endParaRPr lang="en-GB" dirty="0"/>
          </a:p>
          <a:p>
            <a:pPr marL="285750" indent="-285750">
              <a:buFont typeface="Arial" panose="020B0604020202020204" pitchFamily="34" charset="0"/>
              <a:buChar char="•"/>
            </a:pPr>
            <a:r>
              <a:rPr lang="en-GB" dirty="0"/>
              <a:t>moving from being in work to being sick</a:t>
            </a:r>
          </a:p>
          <a:p>
            <a:endParaRPr lang="en-GB" dirty="0"/>
          </a:p>
          <a:p>
            <a:pPr marL="285750" indent="-285750">
              <a:buFont typeface="Arial" panose="020B0604020202020204" pitchFamily="34" charset="0"/>
              <a:buChar char="•"/>
            </a:pPr>
            <a:r>
              <a:rPr lang="en-GB" dirty="0"/>
              <a:t>becoming responsible for a child</a:t>
            </a:r>
          </a:p>
          <a:p>
            <a:endParaRPr lang="en-GB" dirty="0"/>
          </a:p>
          <a:p>
            <a:pPr marL="285750" indent="-285750">
              <a:buFont typeface="Arial" panose="020B0604020202020204" pitchFamily="34" charset="0"/>
              <a:buChar char="•"/>
            </a:pPr>
            <a:r>
              <a:rPr lang="en-GB" dirty="0"/>
              <a:t>being a housing benefit claimant moving from one local authority to another</a:t>
            </a:r>
          </a:p>
          <a:p>
            <a:endParaRPr lang="en-GB" dirty="0"/>
          </a:p>
          <a:p>
            <a:pPr marL="285750" indent="-285750">
              <a:buFont typeface="Arial" panose="020B0604020202020204" pitchFamily="34" charset="0"/>
              <a:buChar char="•"/>
            </a:pPr>
            <a:r>
              <a:rPr lang="en-GB" dirty="0"/>
              <a:t>being a lone parent, when their youngest child reaches 5 or leaves the household</a:t>
            </a:r>
          </a:p>
          <a:p>
            <a:endParaRPr lang="en-GB" dirty="0"/>
          </a:p>
          <a:p>
            <a:pPr marL="285750" indent="-285750">
              <a:buFont typeface="Arial" panose="020B0604020202020204" pitchFamily="34" charset="0"/>
              <a:buChar char="•"/>
            </a:pPr>
            <a:r>
              <a:rPr lang="en-GB" dirty="0"/>
              <a:t>when an existing benefit claimant forms a couple</a:t>
            </a:r>
            <a:r>
              <a:rPr lang="en-GB" strike="sngStrike" dirty="0"/>
              <a:t>,</a:t>
            </a:r>
            <a:r>
              <a:rPr lang="en-GB" dirty="0"/>
              <a:t> with an existing Universal Credit claimant.</a:t>
            </a:r>
          </a:p>
          <a:p>
            <a:pPr marL="285750" indent="-285750">
              <a:buFont typeface="Arial" panose="020B0604020202020204" pitchFamily="34" charset="0"/>
              <a:buChar char="•"/>
            </a:pPr>
            <a:endParaRPr lang="en-GB" dirty="0"/>
          </a:p>
        </p:txBody>
      </p:sp>
    </p:spTree>
    <p:custDataLst>
      <p:tags r:id="rId1"/>
    </p:custDataLst>
    <p:extLst>
      <p:ext uri="{BB962C8B-B14F-4D97-AF65-F5344CB8AC3E}">
        <p14:creationId xmlns:p14="http://schemas.microsoft.com/office/powerpoint/2010/main" val="3882512297"/>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GB" dirty="0"/>
              <a:t>Slide </a:t>
            </a:r>
            <a:fld id="{DD708C37-1345-4093-8824-C67F1AB4E230}" type="slidenum">
              <a:rPr lang="en-GB" smtClean="0"/>
              <a:t>25</a:t>
            </a:fld>
            <a:endParaRPr lang="en-GB" dirty="0"/>
          </a:p>
        </p:txBody>
      </p:sp>
      <p:sp>
        <p:nvSpPr>
          <p:cNvPr id="3" name="Title 2"/>
          <p:cNvSpPr>
            <a:spLocks noGrp="1"/>
          </p:cNvSpPr>
          <p:nvPr>
            <p:ph type="title"/>
          </p:nvPr>
        </p:nvSpPr>
        <p:spPr/>
        <p:txBody>
          <a:bodyPr/>
          <a:lstStyle/>
          <a:p>
            <a:r>
              <a:rPr lang="en-GB" dirty="0"/>
              <a:t>Move to Universal Credit</a:t>
            </a:r>
          </a:p>
        </p:txBody>
      </p:sp>
      <p:sp>
        <p:nvSpPr>
          <p:cNvPr id="4" name="TextBox 3"/>
          <p:cNvSpPr txBox="1"/>
          <p:nvPr/>
        </p:nvSpPr>
        <p:spPr>
          <a:xfrm>
            <a:off x="179512" y="1037244"/>
            <a:ext cx="8568952" cy="8186857"/>
          </a:xfrm>
          <a:prstGeom prst="rect">
            <a:avLst/>
          </a:prstGeom>
          <a:noFill/>
        </p:spPr>
        <p:txBody>
          <a:bodyPr wrap="square" rtlCol="0">
            <a:spAutoFit/>
          </a:bodyPr>
          <a:lstStyle/>
          <a:p>
            <a:pPr algn="l"/>
            <a:endParaRPr lang="en-GB" sz="1600" b="1" i="0" dirty="0">
              <a:solidFill>
                <a:srgbClr val="0B0C0C"/>
              </a:solidFill>
              <a:effectLst/>
              <a:latin typeface="GDS Transport"/>
            </a:endParaRPr>
          </a:p>
          <a:p>
            <a:pPr algn="l"/>
            <a:endParaRPr lang="en-GB" b="1" dirty="0">
              <a:solidFill>
                <a:srgbClr val="0B0C0C"/>
              </a:solidFill>
              <a:latin typeface="GDS Transport"/>
            </a:endParaRPr>
          </a:p>
          <a:p>
            <a:pPr algn="l"/>
            <a:endParaRPr lang="en-GB" b="1" i="0" dirty="0">
              <a:solidFill>
                <a:srgbClr val="0B0C0C"/>
              </a:solidFill>
              <a:effectLst/>
              <a:latin typeface="GDS Transport"/>
            </a:endParaRPr>
          </a:p>
          <a:p>
            <a:pPr algn="l"/>
            <a:r>
              <a:rPr lang="en-GB" b="1" i="0" dirty="0">
                <a:solidFill>
                  <a:srgbClr val="0B0C0C"/>
                </a:solidFill>
                <a:effectLst/>
                <a:latin typeface="GDS Transport"/>
              </a:rPr>
              <a:t>When you need to apply</a:t>
            </a:r>
          </a:p>
          <a:p>
            <a:pPr algn="l"/>
            <a:r>
              <a:rPr lang="en-GB" b="0" i="0" dirty="0">
                <a:solidFill>
                  <a:srgbClr val="0B0C0C"/>
                </a:solidFill>
                <a:effectLst/>
                <a:latin typeface="GDS Transport"/>
              </a:rPr>
              <a:t>To continue receiving financial support you must claim Universal Credit by the deadline date given in your letter.</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If you cannot claim Universal Credit by the deadline date, you should contact the </a:t>
            </a:r>
            <a:r>
              <a:rPr lang="en-GB" b="0" i="0" dirty="0">
                <a:solidFill>
                  <a:srgbClr val="1D70B8"/>
                </a:solidFill>
                <a:effectLst/>
                <a:latin typeface="GDS Transport"/>
                <a:hlinkClick r:id="rId4"/>
              </a:rPr>
              <a:t>Universal Credit Migration Notice Helpline</a:t>
            </a:r>
            <a:r>
              <a:rPr lang="en-GB" b="0" i="0" dirty="0">
                <a:solidFill>
                  <a:srgbClr val="0B0C0C"/>
                </a:solidFill>
                <a:effectLst/>
                <a:latin typeface="GDS Transport"/>
              </a:rPr>
              <a:t> as soon as possible.</a:t>
            </a:r>
          </a:p>
          <a:p>
            <a:pPr algn="l"/>
            <a:endParaRPr lang="en-GB" b="0" i="0" dirty="0">
              <a:solidFill>
                <a:srgbClr val="0B0C0C"/>
              </a:solidFill>
              <a:effectLst/>
              <a:latin typeface="GDS Transport"/>
            </a:endParaRPr>
          </a:p>
          <a:p>
            <a:pPr algn="l"/>
            <a:r>
              <a:rPr lang="en-GB" b="0" i="0" dirty="0">
                <a:solidFill>
                  <a:srgbClr val="0B0C0C"/>
                </a:solidFill>
                <a:effectLst/>
                <a:latin typeface="GDS Transport"/>
              </a:rPr>
              <a:t>You may be able to get more time to make a claim if you have a good reason. You must request this before your deadline date.</a:t>
            </a:r>
          </a:p>
          <a:p>
            <a:pPr marL="285750" indent="-285750">
              <a:buFont typeface="Arial" panose="020B0604020202020204" pitchFamily="34" charset="0"/>
              <a:buChar char="•"/>
            </a:pPr>
            <a:endParaRPr lang="en-GB" dirty="0">
              <a:hlinkClick r:id="rId5"/>
            </a:endParaRPr>
          </a:p>
          <a:p>
            <a:r>
              <a:rPr lang="en-GB" dirty="0">
                <a:hlinkClick r:id="rId5"/>
              </a:rPr>
              <a:t>Not to move over until you receive the Migration Notice Letter and </a:t>
            </a:r>
          </a:p>
          <a:p>
            <a:endParaRPr lang="en-GB" dirty="0">
              <a:hlinkClick r:id="rId5"/>
            </a:endParaRPr>
          </a:p>
          <a:p>
            <a:r>
              <a:rPr lang="en-GB" sz="2000" b="1" i="0" dirty="0">
                <a:solidFill>
                  <a:srgbClr val="0B0C0C"/>
                </a:solidFill>
                <a:effectLst/>
                <a:latin typeface="GDS Transport"/>
              </a:rPr>
              <a:t>You will receive 3 letters over the period of 3 months. You should not move before the deadline stated in your Migration Notice Letter otherwise, you may miss out the </a:t>
            </a:r>
            <a:r>
              <a:rPr lang="en-GB" sz="2000" b="1" dirty="0">
                <a:solidFill>
                  <a:srgbClr val="0B0C0C"/>
                </a:solidFill>
                <a:latin typeface="GDS Transport"/>
              </a:rPr>
              <a:t>T</a:t>
            </a:r>
            <a:r>
              <a:rPr lang="en-GB" sz="2000" b="1" i="0" dirty="0">
                <a:solidFill>
                  <a:srgbClr val="0B0C0C"/>
                </a:solidFill>
                <a:effectLst/>
                <a:latin typeface="GDS Transport"/>
              </a:rPr>
              <a:t>ransitional Protection. </a:t>
            </a:r>
          </a:p>
          <a:p>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endParaRPr lang="en-GB" dirty="0">
              <a:hlinkClick r:id="rId5"/>
            </a:endParaRPr>
          </a:p>
          <a:p>
            <a:pPr marL="285750" indent="-285750">
              <a:buFont typeface="Arial" panose="020B0604020202020204" pitchFamily="34" charset="0"/>
              <a:buChar char="•"/>
            </a:pPr>
            <a:r>
              <a:rPr lang="en-GB" dirty="0">
                <a:hlinkClick r:id="rId5"/>
              </a:rPr>
              <a:t>Move to Universal Credit if you get a Migration Notice letter - GOV.UK</a:t>
            </a:r>
            <a:endParaRPr lang="en-GB" dirty="0"/>
          </a:p>
        </p:txBody>
      </p:sp>
    </p:spTree>
    <p:custDataLst>
      <p:tags r:id="rId1"/>
    </p:custDataLst>
    <p:extLst>
      <p:ext uri="{BB962C8B-B14F-4D97-AF65-F5344CB8AC3E}">
        <p14:creationId xmlns:p14="http://schemas.microsoft.com/office/powerpoint/2010/main" val="560913758"/>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9D99331-6D38-86BD-C49E-5D39538ECFE2}"/>
              </a:ext>
            </a:extLst>
          </p:cNvPr>
          <p:cNvSpPr>
            <a:spLocks noGrp="1"/>
          </p:cNvSpPr>
          <p:nvPr>
            <p:ph type="title"/>
          </p:nvPr>
        </p:nvSpPr>
        <p:spPr>
          <a:xfrm>
            <a:off x="455613" y="279400"/>
            <a:ext cx="7696200" cy="561975"/>
          </a:xfrm>
        </p:spPr>
        <p:txBody>
          <a:bodyPr/>
          <a:lstStyle/>
          <a:p>
            <a:r>
              <a:rPr lang="en-US" dirty="0"/>
              <a:t>Pension Credit</a:t>
            </a:r>
          </a:p>
        </p:txBody>
      </p:sp>
      <p:sp>
        <p:nvSpPr>
          <p:cNvPr id="10" name="Content Placeholder 2">
            <a:extLst>
              <a:ext uri="{FF2B5EF4-FFF2-40B4-BE49-F238E27FC236}">
                <a16:creationId xmlns:a16="http://schemas.microsoft.com/office/drawing/2014/main" id="{ED66DE07-CA42-446D-E088-C0A39C8EE095}"/>
              </a:ext>
            </a:extLst>
          </p:cNvPr>
          <p:cNvSpPr>
            <a:spLocks noGrp="1"/>
          </p:cNvSpPr>
          <p:nvPr>
            <p:ph idx="1"/>
          </p:nvPr>
        </p:nvSpPr>
        <p:spPr>
          <a:xfrm>
            <a:off x="457200" y="1150938"/>
            <a:ext cx="8291513" cy="5343525"/>
          </a:xfrm>
        </p:spPr>
        <p:txBody>
          <a:bodyPr/>
          <a:lstStyle/>
          <a:p>
            <a:r>
              <a:rPr lang="en-GB" dirty="0"/>
              <a:t>Pension Credit tops up pension income and can help with day-to-day living costs. </a:t>
            </a:r>
          </a:p>
          <a:p>
            <a:r>
              <a:rPr lang="en-GB" dirty="0"/>
              <a:t>If you are over State Pension age, you may be eligible to claim Pension Credit, even if you own your home or have savings. </a:t>
            </a:r>
          </a:p>
          <a:p>
            <a:r>
              <a:rPr lang="en-GB" dirty="0"/>
              <a:t>People who claim Pension Credit may also be able to get: </a:t>
            </a:r>
          </a:p>
          <a:p>
            <a:r>
              <a:rPr lang="en-GB" dirty="0"/>
              <a:t>• The Winter Fuel Payment* and other help with heating costs </a:t>
            </a:r>
          </a:p>
          <a:p>
            <a:r>
              <a:rPr lang="en-GB" dirty="0"/>
              <a:t>• Help with rent and Council Tax </a:t>
            </a:r>
          </a:p>
          <a:p>
            <a:r>
              <a:rPr lang="en-GB" dirty="0"/>
              <a:t>• A free TV Licence for those aged 75 or over </a:t>
            </a:r>
          </a:p>
          <a:p>
            <a:r>
              <a:rPr lang="en-GB" dirty="0"/>
              <a:t>• Help with the cost of NHS services, such as NHS dental treatment, glasses and transport costs for hospital appointments</a:t>
            </a:r>
          </a:p>
          <a:p>
            <a:r>
              <a:rPr lang="en-GB" dirty="0"/>
              <a:t>You could be eligible for Pension Credit if your weekly income is below £218.15 or, if you have a partner who lives with you, £332.95.</a:t>
            </a:r>
          </a:p>
          <a:p>
            <a:r>
              <a:rPr lang="en-GB" dirty="0"/>
              <a:t> Qualifying income level may be higher in some circumstances.</a:t>
            </a:r>
          </a:p>
          <a:p>
            <a:r>
              <a:rPr lang="en-GB" sz="2800" dirty="0"/>
              <a:t>Check your eligibility at gov.uk/pension-credit</a:t>
            </a:r>
            <a:endParaRPr lang="en-US" sz="2800" dirty="0"/>
          </a:p>
        </p:txBody>
      </p:sp>
      <p:sp>
        <p:nvSpPr>
          <p:cNvPr id="3" name="Slide Number Placeholder 2">
            <a:extLst>
              <a:ext uri="{FF2B5EF4-FFF2-40B4-BE49-F238E27FC236}">
                <a16:creationId xmlns:a16="http://schemas.microsoft.com/office/drawing/2014/main" id="{54D844C5-9103-86A7-FC2F-A00FD0BE7F0E}"/>
              </a:ext>
            </a:extLst>
          </p:cNvPr>
          <p:cNvSpPr>
            <a:spLocks noGrp="1"/>
          </p:cNvSpPr>
          <p:nvPr>
            <p:ph type="sldNum" sz="quarter" idx="10"/>
          </p:nvPr>
        </p:nvSpPr>
        <p:spPr>
          <a:xfrm>
            <a:off x="457200" y="6477000"/>
            <a:ext cx="2133600" cy="365125"/>
          </a:xfrm>
        </p:spPr>
        <p:txBody>
          <a:bodyPr anchor="ctr">
            <a:normAutofit/>
          </a:bodyPr>
          <a:lstStyle/>
          <a:p>
            <a:pPr>
              <a:spcAft>
                <a:spcPts val="600"/>
              </a:spcAft>
            </a:pPr>
            <a:fld id="{DD708C37-1345-4093-8824-C67F1AB4E230}" type="slidenum">
              <a:rPr lang="en-GB" smtClean="0"/>
              <a:pPr>
                <a:spcAft>
                  <a:spcPts val="600"/>
                </a:spcAft>
              </a:pPr>
              <a:t>26</a:t>
            </a:fld>
            <a:endParaRPr lang="en-GB"/>
          </a:p>
        </p:txBody>
      </p:sp>
    </p:spTree>
    <p:extLst>
      <p:ext uri="{BB962C8B-B14F-4D97-AF65-F5344CB8AC3E}">
        <p14:creationId xmlns:p14="http://schemas.microsoft.com/office/powerpoint/2010/main" val="3606270939"/>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9400"/>
            <a:ext cx="7696200" cy="561975"/>
          </a:xfrm>
        </p:spPr>
        <p:txBody>
          <a:bodyPr vert="horz" wrap="square" lIns="91440" tIns="45720" rIns="91440" bIns="45720" numCol="1" anchor="t" anchorCtr="0" compatLnSpc="1">
            <a:prstTxWarp prst="textNoShape">
              <a:avLst/>
            </a:prstTxWarp>
            <a:normAutofit/>
          </a:bodyPr>
          <a:lstStyle/>
          <a:p>
            <a:r>
              <a:rPr lang="en-GB" dirty="0"/>
              <a:t>Summary</a:t>
            </a:r>
          </a:p>
        </p:txBody>
      </p:sp>
      <p:sp>
        <p:nvSpPr>
          <p:cNvPr id="4" name="TextBox 3"/>
          <p:cNvSpPr txBox="1"/>
          <p:nvPr/>
        </p:nvSpPr>
        <p:spPr bwMode="auto">
          <a:xfrm>
            <a:off x="455613" y="1133475"/>
            <a:ext cx="8291513" cy="5343525"/>
          </a:xfrm>
          <a:prstGeom prst="rect">
            <a:avLst/>
          </a:prstGeom>
          <a:noFill/>
          <a:ln>
            <a:noFill/>
          </a:ln>
          <a:effectLst/>
        </p:spPr>
        <p:txBody>
          <a:bodyPr vert="horz" wrap="square" lIns="91440" tIns="45720" rIns="91440" bIns="45720" numCol="1" rtlCol="0" anchor="t" anchorCtr="0" compatLnSpc="1">
            <a:prstTxWarp prst="textNoShape">
              <a:avLst/>
            </a:prstTxWarp>
            <a:normAutofit/>
          </a:bodyPr>
          <a:lstStyle/>
          <a:p>
            <a:pPr marL="342900" indent="-342900" fontAlgn="base">
              <a:spcBef>
                <a:spcPct val="80000"/>
              </a:spcBef>
              <a:spcAft>
                <a:spcPct val="0"/>
              </a:spcAft>
            </a:pPr>
            <a:r>
              <a:rPr lang="en-US" sz="1400" dirty="0"/>
              <a:t>In this presentation you listened about the following topics</a:t>
            </a:r>
          </a:p>
          <a:p>
            <a:pPr marL="342900" indent="-342900" fontAlgn="base">
              <a:spcBef>
                <a:spcPct val="80000"/>
              </a:spcBef>
              <a:spcAft>
                <a:spcPct val="0"/>
              </a:spcAft>
            </a:pPr>
            <a:endParaRPr lang="en-US" sz="1400" dirty="0"/>
          </a:p>
          <a:p>
            <a:pPr marL="342900" indent="-342900" fontAlgn="base">
              <a:spcBef>
                <a:spcPct val="80000"/>
              </a:spcBef>
              <a:spcAft>
                <a:spcPct val="0"/>
              </a:spcAft>
              <a:buFont typeface="Arial" panose="020B0604020202020204" pitchFamily="34" charset="0"/>
              <a:buChar char="•"/>
            </a:pPr>
            <a:r>
              <a:rPr lang="en-US" sz="1400" dirty="0"/>
              <a:t>the basic eligibility conditions for Universal credit</a:t>
            </a:r>
          </a:p>
          <a:p>
            <a:pPr marL="342900" indent="-342900" fontAlgn="base">
              <a:spcBef>
                <a:spcPct val="80000"/>
              </a:spcBef>
              <a:spcAft>
                <a:spcPct val="0"/>
              </a:spcAft>
              <a:buFont typeface="Arial" panose="020B0604020202020204" pitchFamily="34" charset="0"/>
              <a:buChar char="•"/>
            </a:pPr>
            <a:r>
              <a:rPr lang="en-US" sz="1400" dirty="0"/>
              <a:t>Carers Allowances</a:t>
            </a:r>
          </a:p>
          <a:p>
            <a:pPr marL="342900" indent="-342900" fontAlgn="base">
              <a:spcBef>
                <a:spcPct val="80000"/>
              </a:spcBef>
              <a:spcAft>
                <a:spcPct val="0"/>
              </a:spcAft>
              <a:buFont typeface="Arial" panose="020B0604020202020204" pitchFamily="34" charset="0"/>
              <a:buChar char="•"/>
            </a:pPr>
            <a:r>
              <a:rPr lang="en-US" sz="1400" dirty="0"/>
              <a:t>Carers Element of UC (single and joint claim)</a:t>
            </a:r>
          </a:p>
          <a:p>
            <a:pPr marL="342900" indent="-342900" fontAlgn="base">
              <a:spcBef>
                <a:spcPct val="80000"/>
              </a:spcBef>
              <a:spcAft>
                <a:spcPct val="0"/>
              </a:spcAft>
              <a:buFont typeface="Arial" panose="020B0604020202020204" pitchFamily="34" charset="0"/>
              <a:buChar char="•"/>
            </a:pPr>
            <a:r>
              <a:rPr lang="en-US" sz="1400" dirty="0"/>
              <a:t>the Universal credit award</a:t>
            </a:r>
          </a:p>
          <a:p>
            <a:pPr marL="342900" indent="-342900" fontAlgn="base">
              <a:spcBef>
                <a:spcPct val="80000"/>
              </a:spcBef>
              <a:spcAft>
                <a:spcPct val="0"/>
              </a:spcAft>
              <a:buFont typeface="Arial" panose="020B0604020202020204" pitchFamily="34" charset="0"/>
              <a:buChar char="•"/>
            </a:pPr>
            <a:r>
              <a:rPr lang="en-US" sz="1400" dirty="0"/>
              <a:t>moving onto Universal Credit.</a:t>
            </a:r>
          </a:p>
          <a:p>
            <a:pPr marL="342900" indent="-342900" fontAlgn="base">
              <a:spcBef>
                <a:spcPct val="80000"/>
              </a:spcBef>
              <a:spcAft>
                <a:spcPct val="0"/>
              </a:spcAft>
              <a:buFont typeface="Arial" panose="020B0604020202020204" pitchFamily="34" charset="0"/>
              <a:buChar char="•"/>
            </a:pPr>
            <a:r>
              <a:rPr lang="en-US" sz="1400" dirty="0"/>
              <a:t>Pension Credit</a:t>
            </a:r>
          </a:p>
          <a:p>
            <a:pPr marL="342900" indent="-342900" fontAlgn="base">
              <a:spcBef>
                <a:spcPct val="80000"/>
              </a:spcBef>
              <a:spcAft>
                <a:spcPct val="0"/>
              </a:spcAft>
              <a:buFont typeface="Arial" panose="020B0604020202020204" pitchFamily="34" charset="0"/>
              <a:buChar char="•"/>
            </a:pPr>
            <a:endParaRPr lang="en-US" sz="1400" dirty="0"/>
          </a:p>
          <a:p>
            <a:pPr marL="342900" indent="-342900" fontAlgn="base">
              <a:spcBef>
                <a:spcPct val="80000"/>
              </a:spcBef>
              <a:spcAft>
                <a:spcPct val="0"/>
              </a:spcAft>
              <a:buFont typeface="Arial" panose="020B0604020202020204" pitchFamily="34" charset="0"/>
              <a:buChar char="•"/>
            </a:pPr>
            <a:endParaRPr lang="en-US" sz="1400" dirty="0"/>
          </a:p>
          <a:p>
            <a:pPr marL="342900" indent="-342900" fontAlgn="base">
              <a:spcBef>
                <a:spcPct val="80000"/>
              </a:spcBef>
              <a:spcAft>
                <a:spcPct val="0"/>
              </a:spcAft>
            </a:pPr>
            <a:endParaRPr lang="en-US" sz="1400" dirty="0"/>
          </a:p>
          <a:p>
            <a:pPr marL="342900" indent="-342900" fontAlgn="base">
              <a:spcBef>
                <a:spcPct val="80000"/>
              </a:spcBef>
              <a:spcAft>
                <a:spcPct val="0"/>
              </a:spcAft>
              <a:buFont typeface="Arial" panose="020B0604020202020204" pitchFamily="34" charset="0"/>
              <a:buChar char="•"/>
            </a:pPr>
            <a:endParaRPr lang="en-US" sz="1400" dirty="0"/>
          </a:p>
        </p:txBody>
      </p:sp>
      <p:sp>
        <p:nvSpPr>
          <p:cNvPr id="3" name="Slide Number Placeholder 2"/>
          <p:cNvSpPr>
            <a:spLocks noGrp="1"/>
          </p:cNvSpPr>
          <p:nvPr>
            <p:ph type="sldNum" sz="quarter" idx="10"/>
          </p:nvPr>
        </p:nvSpPr>
        <p:spPr>
          <a:xfrm>
            <a:off x="457200" y="6477000"/>
            <a:ext cx="2133600" cy="365125"/>
          </a:xfrm>
        </p:spPr>
        <p:txBody>
          <a:bodyPr vert="horz" lIns="91440" tIns="45720" rIns="91440" bIns="45720" rtlCol="0" anchor="ctr">
            <a:normAutofit/>
          </a:bodyPr>
          <a:lstStyle/>
          <a:p>
            <a:pPr>
              <a:spcAft>
                <a:spcPts val="600"/>
              </a:spcAft>
            </a:pPr>
            <a:r>
              <a:rPr lang="en-GB" dirty="0"/>
              <a:t>Slide </a:t>
            </a:r>
            <a:fld id="{DD708C37-1345-4093-8824-C67F1AB4E230}" type="slidenum">
              <a:rPr lang="en-GB" smtClean="0"/>
              <a:pPr>
                <a:spcAft>
                  <a:spcPts val="600"/>
                </a:spcAft>
              </a:pPr>
              <a:t>27</a:t>
            </a:fld>
            <a:endParaRPr lang="en-GB"/>
          </a:p>
        </p:txBody>
      </p:sp>
    </p:spTree>
    <p:extLst>
      <p:ext uri="{BB962C8B-B14F-4D97-AF65-F5344CB8AC3E}">
        <p14:creationId xmlns:p14="http://schemas.microsoft.com/office/powerpoint/2010/main" val="47027867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1E60FAE-FD01-9770-2874-F733B65A2B48}"/>
              </a:ext>
            </a:extLst>
          </p:cNvPr>
          <p:cNvSpPr>
            <a:spLocks noGrp="1"/>
          </p:cNvSpPr>
          <p:nvPr>
            <p:ph type="title"/>
          </p:nvPr>
        </p:nvSpPr>
        <p:spPr>
          <a:xfrm>
            <a:off x="457200" y="274638"/>
            <a:ext cx="8229600" cy="1143000"/>
          </a:xfrm>
        </p:spPr>
        <p:txBody>
          <a:bodyPr wrap="square" anchor="t">
            <a:normAutofit/>
          </a:bodyPr>
          <a:lstStyle/>
          <a:p>
            <a:r>
              <a:rPr lang="en-US" dirty="0"/>
              <a:t>Tipps from a work coach</a:t>
            </a:r>
          </a:p>
        </p:txBody>
      </p:sp>
      <p:sp>
        <p:nvSpPr>
          <p:cNvPr id="19" name="Text Placeholder 2">
            <a:extLst>
              <a:ext uri="{FF2B5EF4-FFF2-40B4-BE49-F238E27FC236}">
                <a16:creationId xmlns:a16="http://schemas.microsoft.com/office/drawing/2014/main" id="{37E4286E-7FEC-6924-2B5B-08B6B5DEDF53}"/>
              </a:ext>
            </a:extLst>
          </p:cNvPr>
          <p:cNvSpPr>
            <a:spLocks noGrp="1"/>
          </p:cNvSpPr>
          <p:nvPr>
            <p:ph type="body" idx="1"/>
          </p:nvPr>
        </p:nvSpPr>
        <p:spPr>
          <a:xfrm>
            <a:off x="457200" y="1124744"/>
            <a:ext cx="4040188" cy="1050131"/>
          </a:xfrm>
        </p:spPr>
        <p:txBody>
          <a:bodyPr/>
          <a:lstStyle/>
          <a:p>
            <a:r>
              <a:rPr lang="en-US" sz="2400" dirty="0"/>
              <a:t>If you are cared for</a:t>
            </a:r>
          </a:p>
          <a:p>
            <a:endParaRPr lang="en-US" dirty="0"/>
          </a:p>
        </p:txBody>
      </p:sp>
      <p:sp>
        <p:nvSpPr>
          <p:cNvPr id="13" name="Content Placeholder 3">
            <a:extLst>
              <a:ext uri="{FF2B5EF4-FFF2-40B4-BE49-F238E27FC236}">
                <a16:creationId xmlns:a16="http://schemas.microsoft.com/office/drawing/2014/main" id="{C1DF2006-4890-576F-70A2-65BFB084D722}"/>
              </a:ext>
            </a:extLst>
          </p:cNvPr>
          <p:cNvSpPr>
            <a:spLocks noGrp="1"/>
          </p:cNvSpPr>
          <p:nvPr>
            <p:ph sz="half" idx="2"/>
          </p:nvPr>
        </p:nvSpPr>
        <p:spPr>
          <a:xfrm>
            <a:off x="457200" y="2174875"/>
            <a:ext cx="4040188" cy="3951288"/>
          </a:xfrm>
        </p:spPr>
        <p:txBody>
          <a:bodyPr wrap="square" anchor="t">
            <a:normAutofit/>
          </a:bodyPr>
          <a:lstStyle/>
          <a:p>
            <a:r>
              <a:rPr lang="en-US" sz="1800" kern="1200" dirty="0"/>
              <a:t>Tell your work coach, that you are receiving disability benefit and ask for work capability assessment. </a:t>
            </a:r>
          </a:p>
          <a:p>
            <a:r>
              <a:rPr lang="en-US" sz="1800" kern="1200" dirty="0"/>
              <a:t>(You need to provide us a fit note/sick note from your GP)</a:t>
            </a:r>
          </a:p>
          <a:p>
            <a:r>
              <a:rPr lang="en-US" sz="1800" kern="1200" dirty="0"/>
              <a:t>Check your benefit entitlement </a:t>
            </a:r>
          </a:p>
          <a:p>
            <a:endParaRPr lang="en-US" sz="1800" kern="1200" dirty="0"/>
          </a:p>
          <a:p>
            <a:endParaRPr lang="en-US" sz="2200" dirty="0"/>
          </a:p>
        </p:txBody>
      </p:sp>
      <p:sp>
        <p:nvSpPr>
          <p:cNvPr id="21" name="Text Placeholder 4">
            <a:extLst>
              <a:ext uri="{FF2B5EF4-FFF2-40B4-BE49-F238E27FC236}">
                <a16:creationId xmlns:a16="http://schemas.microsoft.com/office/drawing/2014/main" id="{B3B8AF57-9A39-7082-E6E2-6F57E9949B77}"/>
              </a:ext>
            </a:extLst>
          </p:cNvPr>
          <p:cNvSpPr>
            <a:spLocks noGrp="1"/>
          </p:cNvSpPr>
          <p:nvPr>
            <p:ph type="body" sz="quarter" idx="3"/>
          </p:nvPr>
        </p:nvSpPr>
        <p:spPr>
          <a:xfrm>
            <a:off x="4645025" y="1124744"/>
            <a:ext cx="4041775" cy="1050131"/>
          </a:xfrm>
        </p:spPr>
        <p:txBody>
          <a:bodyPr/>
          <a:lstStyle/>
          <a:p>
            <a:r>
              <a:rPr lang="en-US" dirty="0"/>
              <a:t>If you are a carer</a:t>
            </a:r>
          </a:p>
          <a:p>
            <a:endParaRPr lang="en-US" dirty="0"/>
          </a:p>
        </p:txBody>
      </p:sp>
      <p:sp>
        <p:nvSpPr>
          <p:cNvPr id="4" name="Slide Number Placeholder 3">
            <a:extLst>
              <a:ext uri="{FF2B5EF4-FFF2-40B4-BE49-F238E27FC236}">
                <a16:creationId xmlns:a16="http://schemas.microsoft.com/office/drawing/2014/main" id="{3234C715-9B15-658A-4AC5-EA452330EA98}"/>
              </a:ext>
            </a:extLst>
          </p:cNvPr>
          <p:cNvSpPr>
            <a:spLocks noGrp="1"/>
          </p:cNvSpPr>
          <p:nvPr>
            <p:ph type="sldNum" sz="quarter" idx="10"/>
          </p:nvPr>
        </p:nvSpPr>
        <p:spPr>
          <a:xfrm>
            <a:off x="457200" y="6477000"/>
            <a:ext cx="2133600" cy="365125"/>
          </a:xfrm>
        </p:spPr>
        <p:txBody>
          <a:bodyPr anchor="ctr">
            <a:normAutofit/>
          </a:bodyPr>
          <a:lstStyle/>
          <a:p>
            <a:pPr>
              <a:spcAft>
                <a:spcPts val="600"/>
              </a:spcAft>
            </a:pPr>
            <a:fld id="{DD708C37-1345-4093-8824-C67F1AB4E230}" type="slidenum">
              <a:rPr lang="en-GB" smtClean="0"/>
              <a:pPr>
                <a:spcAft>
                  <a:spcPts val="600"/>
                </a:spcAft>
              </a:pPr>
              <a:t>28</a:t>
            </a:fld>
            <a:endParaRPr lang="en-GB"/>
          </a:p>
        </p:txBody>
      </p:sp>
      <p:graphicFrame>
        <p:nvGraphicFramePr>
          <p:cNvPr id="15" name="Content Placeholder 2">
            <a:extLst>
              <a:ext uri="{FF2B5EF4-FFF2-40B4-BE49-F238E27FC236}">
                <a16:creationId xmlns:a16="http://schemas.microsoft.com/office/drawing/2014/main" id="{C6D7743A-89CC-260C-C61F-65265C116362}"/>
              </a:ext>
            </a:extLst>
          </p:cNvPr>
          <p:cNvGraphicFramePr>
            <a:graphicFrameLocks noGrp="1"/>
          </p:cNvGraphicFramePr>
          <p:nvPr>
            <p:ph sz="quarter" idx="4"/>
            <p:extLst>
              <p:ext uri="{D42A27DB-BD31-4B8C-83A1-F6EECF244321}">
                <p14:modId xmlns:p14="http://schemas.microsoft.com/office/powerpoint/2010/main" val="2646816389"/>
              </p:ext>
            </p:extLst>
          </p:nvPr>
        </p:nvGraphicFramePr>
        <p:xfrm>
          <a:off x="4645025" y="2174875"/>
          <a:ext cx="4041775" cy="395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663697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C204FB0-EF7E-C54F-AD01-27D3C8BD19CF}"/>
              </a:ext>
            </a:extLst>
          </p:cNvPr>
          <p:cNvSpPr>
            <a:spLocks noGrp="1"/>
          </p:cNvSpPr>
          <p:nvPr>
            <p:ph type="title"/>
          </p:nvPr>
        </p:nvSpPr>
        <p:spPr>
          <a:xfrm>
            <a:off x="455613" y="279400"/>
            <a:ext cx="7696200" cy="561975"/>
          </a:xfrm>
        </p:spPr>
        <p:txBody>
          <a:bodyPr/>
          <a:lstStyle/>
          <a:p>
            <a:r>
              <a:rPr lang="en-US" dirty="0"/>
              <a:t>Question time</a:t>
            </a:r>
          </a:p>
        </p:txBody>
      </p:sp>
      <p:pic>
        <p:nvPicPr>
          <p:cNvPr id="6" name="Picture Placeholder 5">
            <a:extLst>
              <a:ext uri="{FF2B5EF4-FFF2-40B4-BE49-F238E27FC236}">
                <a16:creationId xmlns:a16="http://schemas.microsoft.com/office/drawing/2014/main" id="{5F48782D-7C28-1014-182F-5A7C3C7887A8}"/>
              </a:ext>
            </a:extLst>
          </p:cNvPr>
          <p:cNvPicPr>
            <a:picLocks noGrp="1" noChangeAspect="1"/>
          </p:cNvPicPr>
          <p:nvPr>
            <p:ph idx="1"/>
          </p:nvPr>
        </p:nvPicPr>
        <p:blipFill>
          <a:blip r:embed="rId3"/>
          <a:stretch>
            <a:fillRect/>
          </a:stretch>
        </p:blipFill>
        <p:spPr>
          <a:xfrm>
            <a:off x="251520" y="980728"/>
            <a:ext cx="8291513" cy="5202926"/>
          </a:xfrm>
          <a:prstGeom prst="rect">
            <a:avLst/>
          </a:prstGeom>
          <a:noFill/>
        </p:spPr>
      </p:pic>
      <p:sp>
        <p:nvSpPr>
          <p:cNvPr id="5" name="Slide Number Placeholder 4">
            <a:extLst>
              <a:ext uri="{FF2B5EF4-FFF2-40B4-BE49-F238E27FC236}">
                <a16:creationId xmlns:a16="http://schemas.microsoft.com/office/drawing/2014/main" id="{98A9B4F3-7C7C-58D1-E30C-82DF9B8836F9}"/>
              </a:ext>
            </a:extLst>
          </p:cNvPr>
          <p:cNvSpPr>
            <a:spLocks noGrp="1"/>
          </p:cNvSpPr>
          <p:nvPr>
            <p:ph type="sldNum" sz="quarter" idx="10"/>
          </p:nvPr>
        </p:nvSpPr>
        <p:spPr>
          <a:xfrm>
            <a:off x="457200" y="6477000"/>
            <a:ext cx="2133600" cy="365125"/>
          </a:xfrm>
        </p:spPr>
        <p:txBody>
          <a:bodyPr anchor="ctr">
            <a:normAutofit/>
          </a:bodyPr>
          <a:lstStyle/>
          <a:p>
            <a:pPr>
              <a:spcAft>
                <a:spcPts val="600"/>
              </a:spcAft>
            </a:pPr>
            <a:fld id="{DD708C37-1345-4093-8824-C67F1AB4E230}" type="slidenum">
              <a:rPr lang="en-GB" smtClean="0"/>
              <a:pPr>
                <a:spcAft>
                  <a:spcPts val="600"/>
                </a:spcAft>
              </a:pPr>
              <a:t>29</a:t>
            </a:fld>
            <a:endParaRPr lang="en-GB"/>
          </a:p>
        </p:txBody>
      </p:sp>
      <p:sp>
        <p:nvSpPr>
          <p:cNvPr id="7" name="TextBox 6">
            <a:extLst>
              <a:ext uri="{FF2B5EF4-FFF2-40B4-BE49-F238E27FC236}">
                <a16:creationId xmlns:a16="http://schemas.microsoft.com/office/drawing/2014/main" id="{F1BF66F6-9992-8439-BF69-D092F42D4E43}"/>
              </a:ext>
            </a:extLst>
          </p:cNvPr>
          <p:cNvSpPr txBox="1"/>
          <p:nvPr/>
        </p:nvSpPr>
        <p:spPr>
          <a:xfrm>
            <a:off x="899592" y="3140968"/>
            <a:ext cx="4176464" cy="1200329"/>
          </a:xfrm>
          <a:prstGeom prst="rect">
            <a:avLst/>
          </a:prstGeom>
          <a:noFill/>
        </p:spPr>
        <p:txBody>
          <a:bodyPr wrap="square" rtlCol="0">
            <a:spAutoFit/>
          </a:bodyPr>
          <a:lstStyle/>
          <a:p>
            <a:r>
              <a:rPr lang="en-GB" dirty="0"/>
              <a:t>Thanks for your listening and wishing you a wonderful day. </a:t>
            </a:r>
          </a:p>
          <a:p>
            <a:endParaRPr lang="en-GB" dirty="0"/>
          </a:p>
          <a:p>
            <a:r>
              <a:rPr lang="en-GB" dirty="0"/>
              <a:t>Henrietta and Ian</a:t>
            </a:r>
          </a:p>
        </p:txBody>
      </p:sp>
    </p:spTree>
    <p:extLst>
      <p:ext uri="{BB962C8B-B14F-4D97-AF65-F5344CB8AC3E}">
        <p14:creationId xmlns:p14="http://schemas.microsoft.com/office/powerpoint/2010/main" val="369488727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B82DB2-C4F1-023C-ECDF-731488DB4B27}"/>
              </a:ext>
            </a:extLst>
          </p:cNvPr>
          <p:cNvSpPr>
            <a:spLocks noGrp="1"/>
          </p:cNvSpPr>
          <p:nvPr>
            <p:ph type="sldNum" sz="quarter" idx="10"/>
          </p:nvPr>
        </p:nvSpPr>
        <p:spPr/>
        <p:txBody>
          <a:bodyPr/>
          <a:lstStyle/>
          <a:p>
            <a:fld id="{DD708C37-1345-4093-8824-C67F1AB4E230}" type="slidenum">
              <a:rPr lang="en-GB" smtClean="0"/>
              <a:t>3</a:t>
            </a:fld>
            <a:endParaRPr lang="en-GB" dirty="0"/>
          </a:p>
        </p:txBody>
      </p:sp>
      <p:sp>
        <p:nvSpPr>
          <p:cNvPr id="3" name="Title 2">
            <a:extLst>
              <a:ext uri="{FF2B5EF4-FFF2-40B4-BE49-F238E27FC236}">
                <a16:creationId xmlns:a16="http://schemas.microsoft.com/office/drawing/2014/main" id="{B5A9E7CF-8B3A-8845-C856-8427538887A6}"/>
              </a:ext>
            </a:extLst>
          </p:cNvPr>
          <p:cNvSpPr>
            <a:spLocks noGrp="1"/>
          </p:cNvSpPr>
          <p:nvPr>
            <p:ph type="title"/>
          </p:nvPr>
        </p:nvSpPr>
        <p:spPr/>
        <p:txBody>
          <a:bodyPr/>
          <a:lstStyle/>
          <a:p>
            <a:r>
              <a:rPr lang="en-GB" dirty="0"/>
              <a:t>A few Facts</a:t>
            </a:r>
          </a:p>
        </p:txBody>
      </p:sp>
      <p:sp>
        <p:nvSpPr>
          <p:cNvPr id="4" name="TextBox 3">
            <a:extLst>
              <a:ext uri="{FF2B5EF4-FFF2-40B4-BE49-F238E27FC236}">
                <a16:creationId xmlns:a16="http://schemas.microsoft.com/office/drawing/2014/main" id="{B20C1A94-4ACD-CDC6-7893-A4BD300D921C}"/>
              </a:ext>
            </a:extLst>
          </p:cNvPr>
          <p:cNvSpPr txBox="1"/>
          <p:nvPr/>
        </p:nvSpPr>
        <p:spPr>
          <a:xfrm>
            <a:off x="323528" y="1292283"/>
            <a:ext cx="6276627" cy="3139321"/>
          </a:xfrm>
          <a:prstGeom prst="rect">
            <a:avLst/>
          </a:prstGeom>
          <a:noFill/>
        </p:spPr>
        <p:txBody>
          <a:bodyPr wrap="square" rtlCol="0">
            <a:spAutoFit/>
          </a:bodyPr>
          <a:lstStyle/>
          <a:p>
            <a:r>
              <a:rPr lang="en-GB" sz="1800" dirty="0"/>
              <a:t>There are currently 5 million working carers in the UK who are juggling work and caring responsibilities.</a:t>
            </a:r>
          </a:p>
          <a:p>
            <a:endParaRPr lang="en-GB" dirty="0"/>
          </a:p>
          <a:p>
            <a:r>
              <a:rPr lang="en-GB" sz="1800" dirty="0"/>
              <a:t>Everyday 12,000 people become unpaid carers, and many are unaware of their legal rights, entitlement to benefits and support available to them.</a:t>
            </a:r>
          </a:p>
          <a:p>
            <a:endParaRPr lang="en-GB" dirty="0"/>
          </a:p>
          <a:p>
            <a:r>
              <a:rPr lang="en-GB" dirty="0"/>
              <a:t>DWP committed to support carers and in our Carers Network we have more than 3000 members.</a:t>
            </a:r>
          </a:p>
          <a:p>
            <a:endParaRPr lang="en-GB" dirty="0"/>
          </a:p>
          <a:p>
            <a:endParaRPr lang="en-GB" sz="1800" dirty="0"/>
          </a:p>
        </p:txBody>
      </p:sp>
      <p:pic>
        <p:nvPicPr>
          <p:cNvPr id="1026" name="Picture 2" descr="A photo montage showing the principles of Employers for Carers ">
            <a:extLst>
              <a:ext uri="{FF2B5EF4-FFF2-40B4-BE49-F238E27FC236}">
                <a16:creationId xmlns:a16="http://schemas.microsoft.com/office/drawing/2014/main" id="{8677CCDC-73EC-3261-DEF5-BC813E9B17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174714"/>
            <a:ext cx="6768752" cy="2272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512869"/>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A large question mark" title="Question slide"/>
          <p:cNvSpPr>
            <a:spLocks noGrp="1"/>
          </p:cNvSpPr>
          <p:nvPr>
            <p:ph type="title"/>
          </p:nvPr>
        </p:nvSpPr>
        <p:spPr/>
        <p:txBody>
          <a:bodyPr/>
          <a:lstStyle/>
          <a:p>
            <a:endParaRPr lang="en-GB" dirty="0"/>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4</a:t>
            </a:fld>
            <a:endParaRPr lang="en-GB" dirty="0"/>
          </a:p>
        </p:txBody>
      </p:sp>
      <p:pic>
        <p:nvPicPr>
          <p:cNvPr id="6" name="Picture 5" descr="A large question mark" title="Question slid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64" y="922549"/>
            <a:ext cx="9128745" cy="5737013"/>
          </a:xfrm>
          <a:prstGeom prst="rect">
            <a:avLst/>
          </a:prstGeom>
          <a:effectLst>
            <a:softEdge rad="495300"/>
          </a:effectLst>
        </p:spPr>
      </p:pic>
      <p:sp>
        <p:nvSpPr>
          <p:cNvPr id="8" name="TextBox 7" descr="Large question mark. Slide asks What entitles someone to be eligible for Universal Credit?&#10;" title="Question slide"/>
          <p:cNvSpPr txBox="1"/>
          <p:nvPr/>
        </p:nvSpPr>
        <p:spPr>
          <a:xfrm>
            <a:off x="611560" y="1772816"/>
            <a:ext cx="3960440" cy="1815882"/>
          </a:xfrm>
          <a:prstGeom prst="rect">
            <a:avLst/>
          </a:prstGeom>
          <a:noFill/>
        </p:spPr>
        <p:txBody>
          <a:bodyPr wrap="square" rtlCol="0">
            <a:spAutoFit/>
          </a:bodyPr>
          <a:lstStyle/>
          <a:p>
            <a:r>
              <a:rPr lang="en-GB" sz="2800" b="1" dirty="0"/>
              <a:t>What entitles someone to be eligible for Universal Credit?</a:t>
            </a:r>
          </a:p>
        </p:txBody>
      </p:sp>
    </p:spTree>
    <p:custDataLst>
      <p:tags r:id="rId1"/>
    </p:custDataLst>
    <p:extLst>
      <p:ext uri="{BB962C8B-B14F-4D97-AF65-F5344CB8AC3E}">
        <p14:creationId xmlns:p14="http://schemas.microsoft.com/office/powerpoint/2010/main" val="398079819"/>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7"/>
          <p:cNvSpPr>
            <a:spLocks noGrp="1" noChangeArrowheads="1"/>
          </p:cNvSpPr>
          <p:nvPr>
            <p:ph type="body" idx="4294967295"/>
          </p:nvPr>
        </p:nvSpPr>
        <p:spPr>
          <a:xfrm>
            <a:off x="323529" y="1192825"/>
            <a:ext cx="6768752" cy="5188503"/>
          </a:xfrm>
        </p:spPr>
        <p:txBody>
          <a:bodyPr/>
          <a:lstStyle/>
          <a:p>
            <a:pPr marL="0" indent="0" eaLnBrk="1" hangingPunct="1"/>
            <a:r>
              <a:rPr lang="en-GB" altLang="en-US" sz="1800" dirty="0"/>
              <a:t>Universal Credit claimants must normally:</a:t>
            </a:r>
          </a:p>
          <a:p>
            <a:pPr marL="285750" indent="-285750" eaLnBrk="1" hangingPunct="1">
              <a:buFont typeface="Arial" panose="020B0604020202020204" pitchFamily="34" charset="0"/>
              <a:buChar char="•"/>
            </a:pPr>
            <a:r>
              <a:rPr lang="en-GB" altLang="en-US" sz="1800" dirty="0"/>
              <a:t>be over 18</a:t>
            </a:r>
          </a:p>
          <a:p>
            <a:pPr marL="285750" indent="-285750" eaLnBrk="1" hangingPunct="1">
              <a:buFont typeface="Arial" panose="020B0604020202020204" pitchFamily="34" charset="0"/>
              <a:buChar char="•"/>
            </a:pPr>
            <a:r>
              <a:rPr lang="en-GB" altLang="en-US" sz="1800" dirty="0"/>
              <a:t>be under state pension age</a:t>
            </a:r>
          </a:p>
          <a:p>
            <a:pPr marL="285750" indent="-285750" eaLnBrk="1" hangingPunct="1">
              <a:buFont typeface="Arial" panose="020B0604020202020204" pitchFamily="34" charset="0"/>
              <a:buChar char="•"/>
            </a:pPr>
            <a:r>
              <a:rPr lang="en-GB" altLang="en-US" sz="1800" dirty="0"/>
              <a:t>be resident in GB</a:t>
            </a:r>
          </a:p>
          <a:p>
            <a:pPr marL="285750" indent="-285750" eaLnBrk="1" hangingPunct="1">
              <a:buFont typeface="Arial" panose="020B0604020202020204" pitchFamily="34" charset="0"/>
              <a:buChar char="•"/>
            </a:pPr>
            <a:r>
              <a:rPr lang="en-GB" altLang="en-US" sz="1800" dirty="0"/>
              <a:t>not be in full time education or training</a:t>
            </a:r>
          </a:p>
          <a:p>
            <a:pPr marL="285750" indent="-285750" eaLnBrk="1" hangingPunct="1">
              <a:buFont typeface="Arial" panose="020B0604020202020204" pitchFamily="34" charset="0"/>
              <a:buChar char="•"/>
            </a:pPr>
            <a:r>
              <a:rPr lang="en-GB" altLang="en-US" sz="1800" dirty="0"/>
              <a:t>not have savings over £16,000</a:t>
            </a:r>
          </a:p>
          <a:p>
            <a:pPr marL="285750" indent="-285750" eaLnBrk="1" hangingPunct="1">
              <a:buFont typeface="Arial" panose="020B0604020202020204" pitchFamily="34" charset="0"/>
              <a:buChar char="•"/>
            </a:pPr>
            <a:r>
              <a:rPr lang="en-GB" altLang="en-US" sz="1800" dirty="0"/>
              <a:t>not be in prison or a special hospital</a:t>
            </a:r>
          </a:p>
          <a:p>
            <a:pPr marL="285750" indent="-285750" eaLnBrk="1" hangingPunct="1">
              <a:buFont typeface="Arial" panose="020B0604020202020204" pitchFamily="34" charset="0"/>
              <a:buChar char="•"/>
            </a:pPr>
            <a:r>
              <a:rPr lang="en-GB" altLang="en-US" sz="1800" dirty="0"/>
              <a:t>not be a member of a religious order</a:t>
            </a:r>
          </a:p>
          <a:p>
            <a:pPr marL="285750" indent="-285750" eaLnBrk="1" hangingPunct="1">
              <a:buFont typeface="Arial" panose="020B0604020202020204" pitchFamily="34" charset="0"/>
              <a:buChar char="•"/>
            </a:pPr>
            <a:r>
              <a:rPr lang="en-GB" altLang="en-US" sz="1800" dirty="0"/>
              <a:t>have a National Insurance number or be taking steps to get one</a:t>
            </a:r>
          </a:p>
          <a:p>
            <a:pPr marL="0" indent="0" eaLnBrk="1" hangingPunct="1"/>
            <a:r>
              <a:rPr lang="en-GB" altLang="en-US" sz="1800" dirty="0"/>
              <a:t>They must also have accepted a commitment.</a:t>
            </a:r>
          </a:p>
        </p:txBody>
      </p:sp>
      <p:sp>
        <p:nvSpPr>
          <p:cNvPr id="2" name="Slide Number Placeholder 1"/>
          <p:cNvSpPr>
            <a:spLocks noGrp="1"/>
          </p:cNvSpPr>
          <p:nvPr>
            <p:ph type="sldNum" sz="quarter" idx="10"/>
          </p:nvPr>
        </p:nvSpPr>
        <p:spPr>
          <a:xfrm>
            <a:off x="323528" y="6262183"/>
            <a:ext cx="2133600" cy="365125"/>
          </a:xfrm>
        </p:spPr>
        <p:txBody>
          <a:bodyPr/>
          <a:lstStyle/>
          <a:p>
            <a:r>
              <a:rPr lang="en-GB" dirty="0"/>
              <a:t>Slide 4</a:t>
            </a:r>
          </a:p>
        </p:txBody>
      </p:sp>
      <p:sp>
        <p:nvSpPr>
          <p:cNvPr id="7" name="Title 1"/>
          <p:cNvSpPr>
            <a:spLocks noGrp="1"/>
          </p:cNvSpPr>
          <p:nvPr>
            <p:ph type="title"/>
          </p:nvPr>
        </p:nvSpPr>
        <p:spPr>
          <a:xfrm>
            <a:off x="455613" y="279400"/>
            <a:ext cx="7696200" cy="561975"/>
          </a:xfrm>
        </p:spPr>
        <p:txBody>
          <a:bodyPr/>
          <a:lstStyle/>
          <a:p>
            <a:r>
              <a:rPr lang="en-GB" dirty="0"/>
              <a:t>Eligibility for Universal Credit</a:t>
            </a:r>
          </a:p>
        </p:txBody>
      </p:sp>
    </p:spTree>
    <p:custDataLst>
      <p:tags r:id="rId1"/>
    </p:custDataLst>
    <p:extLst>
      <p:ext uri="{BB962C8B-B14F-4D97-AF65-F5344CB8AC3E}">
        <p14:creationId xmlns:p14="http://schemas.microsoft.com/office/powerpoint/2010/main" val="3616283402"/>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251520" y="6271038"/>
            <a:ext cx="2133600" cy="365125"/>
          </a:xfrm>
        </p:spPr>
        <p:txBody>
          <a:bodyPr/>
          <a:lstStyle/>
          <a:p>
            <a:r>
              <a:rPr lang="en-GB" dirty="0"/>
              <a:t>Slide </a:t>
            </a:r>
            <a:fld id="{DD708C37-1345-4093-8824-C67F1AB4E230}" type="slidenum">
              <a:rPr lang="en-GB" smtClean="0"/>
              <a:t>6</a:t>
            </a:fld>
            <a:endParaRPr lang="en-GB" dirty="0"/>
          </a:p>
        </p:txBody>
      </p:sp>
      <p:sp>
        <p:nvSpPr>
          <p:cNvPr id="9" name="Rectangle 7"/>
          <p:cNvSpPr txBox="1">
            <a:spLocks noChangeArrowheads="1"/>
          </p:cNvSpPr>
          <p:nvPr/>
        </p:nvSpPr>
        <p:spPr bwMode="auto">
          <a:xfrm>
            <a:off x="404691" y="1129672"/>
            <a:ext cx="8291513" cy="5035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80000"/>
              </a:spcBef>
              <a:spcAft>
                <a:spcPct val="0"/>
              </a:spcAft>
              <a:defRPr sz="1400">
                <a:solidFill>
                  <a:schemeClr val="tx1"/>
                </a:solidFill>
                <a:latin typeface="+mn-lt"/>
                <a:ea typeface="+mn-ea"/>
                <a:cs typeface="+mn-cs"/>
              </a:defRPr>
            </a:lvl1pPr>
            <a:lvl2pPr marL="876300" indent="-342900" algn="l" rtl="0" eaLnBrk="0" fontAlgn="base" hangingPunct="0">
              <a:spcBef>
                <a:spcPct val="80000"/>
              </a:spcBef>
              <a:spcAft>
                <a:spcPct val="0"/>
              </a:spcAft>
              <a:buFont typeface="Wingdings" pitchFamily="2" charset="2"/>
              <a:buChar char="§"/>
              <a:defRPr sz="1400">
                <a:solidFill>
                  <a:schemeClr val="tx1"/>
                </a:solidFill>
                <a:latin typeface="+mn-lt"/>
              </a:defRPr>
            </a:lvl2pPr>
            <a:lvl3pPr marL="1398588" indent="-342900" algn="l" rtl="0" eaLnBrk="0" fontAlgn="base" hangingPunct="0">
              <a:spcBef>
                <a:spcPct val="80000"/>
              </a:spcBef>
              <a:spcAft>
                <a:spcPct val="0"/>
              </a:spcAft>
              <a:buFont typeface="Wingdings" pitchFamily="2" charset="2"/>
              <a:buChar char="§"/>
              <a:defRPr sz="1400">
                <a:solidFill>
                  <a:schemeClr val="tx1"/>
                </a:solidFill>
                <a:latin typeface="+mn-lt"/>
              </a:defRPr>
            </a:lvl3pPr>
            <a:lvl4pPr marL="1958975" indent="-381000" algn="l" rtl="0" eaLnBrk="0" fontAlgn="base" hangingPunct="0">
              <a:spcBef>
                <a:spcPct val="20000"/>
              </a:spcBef>
              <a:spcAft>
                <a:spcPct val="0"/>
              </a:spcAft>
              <a:buChar char="–"/>
              <a:defRPr sz="2000">
                <a:solidFill>
                  <a:schemeClr val="tx1"/>
                </a:solidFill>
                <a:latin typeface="+mn-lt"/>
              </a:defRPr>
            </a:lvl4pPr>
            <a:lvl5pPr marL="2519363" indent="-381000" algn="l" rtl="0" eaLnBrk="0" fontAlgn="base" hangingPunct="0">
              <a:spcBef>
                <a:spcPct val="20000"/>
              </a:spcBef>
              <a:spcAft>
                <a:spcPct val="0"/>
              </a:spcAft>
              <a:buChar char="»"/>
              <a:defRPr sz="2000">
                <a:solidFill>
                  <a:schemeClr val="tx1"/>
                </a:solidFill>
                <a:latin typeface="+mn-lt"/>
              </a:defRPr>
            </a:lvl5pPr>
            <a:lvl6pPr marL="2976563" indent="-381000" algn="l" rtl="0" fontAlgn="base">
              <a:spcBef>
                <a:spcPct val="20000"/>
              </a:spcBef>
              <a:spcAft>
                <a:spcPct val="0"/>
              </a:spcAft>
              <a:buChar char="»"/>
              <a:defRPr sz="2000">
                <a:solidFill>
                  <a:schemeClr val="tx1"/>
                </a:solidFill>
                <a:latin typeface="+mn-lt"/>
              </a:defRPr>
            </a:lvl6pPr>
            <a:lvl7pPr marL="3433763" indent="-381000" algn="l" rtl="0" fontAlgn="base">
              <a:spcBef>
                <a:spcPct val="20000"/>
              </a:spcBef>
              <a:spcAft>
                <a:spcPct val="0"/>
              </a:spcAft>
              <a:buChar char="»"/>
              <a:defRPr sz="2000">
                <a:solidFill>
                  <a:schemeClr val="tx1"/>
                </a:solidFill>
                <a:latin typeface="+mn-lt"/>
              </a:defRPr>
            </a:lvl7pPr>
            <a:lvl8pPr marL="3890963" indent="-381000" algn="l" rtl="0" fontAlgn="base">
              <a:spcBef>
                <a:spcPct val="20000"/>
              </a:spcBef>
              <a:spcAft>
                <a:spcPct val="0"/>
              </a:spcAft>
              <a:buChar char="»"/>
              <a:defRPr sz="2000">
                <a:solidFill>
                  <a:schemeClr val="tx1"/>
                </a:solidFill>
                <a:latin typeface="+mn-lt"/>
              </a:defRPr>
            </a:lvl8pPr>
            <a:lvl9pPr marL="4348163" indent="-381000" algn="l" rtl="0" fontAlgn="base">
              <a:spcBef>
                <a:spcPct val="20000"/>
              </a:spcBef>
              <a:spcAft>
                <a:spcPct val="0"/>
              </a:spcAft>
              <a:buChar char="»"/>
              <a:defRPr sz="2000">
                <a:solidFill>
                  <a:schemeClr val="tx1"/>
                </a:solidFill>
                <a:latin typeface="+mn-lt"/>
              </a:defRPr>
            </a:lvl9pPr>
          </a:lstStyle>
          <a:p>
            <a:pPr marL="0" indent="0" eaLnBrk="1" hangingPunct="1"/>
            <a:r>
              <a:rPr lang="en-GB" altLang="en-US" sz="1800" kern="0" dirty="0"/>
              <a:t>Alastair is British and claimed Universal Credit. He is 24 and carrying for his elderly parents. One of them receives basic element of PIP.</a:t>
            </a:r>
          </a:p>
          <a:p>
            <a:pPr marL="0" indent="0" eaLnBrk="1" hangingPunct="1"/>
            <a:r>
              <a:rPr lang="en-GB" altLang="en-US" sz="1800" kern="0" dirty="0"/>
              <a:t>Can we pay him?</a:t>
            </a:r>
          </a:p>
          <a:p>
            <a:pPr marL="0" indent="0" eaLnBrk="1" hangingPunct="1"/>
            <a:r>
              <a:rPr lang="en-GB" altLang="en-US" sz="1800" kern="0" dirty="0"/>
              <a:t>Bernadette is British and claimed Universal Credit. She is 33 and she has £20,000 in savings. She is also a full time unpaid carer of her secondary school aged daughter. </a:t>
            </a:r>
          </a:p>
          <a:p>
            <a:pPr marL="0" indent="0" eaLnBrk="1" hangingPunct="1"/>
            <a:r>
              <a:rPr lang="en-GB" altLang="en-US" sz="1800" kern="0" dirty="0"/>
              <a:t>Can we pay her?</a:t>
            </a:r>
          </a:p>
          <a:p>
            <a:pPr marL="0" indent="0" eaLnBrk="1" hangingPunct="1"/>
            <a:r>
              <a:rPr lang="en-GB" altLang="en-US" sz="1800" kern="0" dirty="0"/>
              <a:t>Craig is not British, but eligible for UC. He is 19 and usually lives with his parents, who has health conditions and Craig needs to look after them occasionally. They do not receive any disability benefits at the moment but they are aware of PIP claim process. </a:t>
            </a:r>
          </a:p>
          <a:p>
            <a:pPr marL="0" indent="0" eaLnBrk="1" hangingPunct="1"/>
            <a:r>
              <a:rPr lang="en-GB" altLang="en-US" sz="1800" kern="0" dirty="0"/>
              <a:t>Can we pay him?</a:t>
            </a:r>
          </a:p>
        </p:txBody>
      </p:sp>
      <p:sp>
        <p:nvSpPr>
          <p:cNvPr id="5" name="Title 1"/>
          <p:cNvSpPr>
            <a:spLocks noGrp="1"/>
          </p:cNvSpPr>
          <p:nvPr>
            <p:ph type="title"/>
          </p:nvPr>
        </p:nvSpPr>
        <p:spPr>
          <a:xfrm>
            <a:off x="455613" y="279400"/>
            <a:ext cx="7696200" cy="561975"/>
          </a:xfrm>
        </p:spPr>
        <p:txBody>
          <a:bodyPr>
            <a:normAutofit/>
          </a:bodyPr>
          <a:lstStyle/>
          <a:p>
            <a:r>
              <a:rPr lang="en-GB" dirty="0"/>
              <a:t>Eligibility case studies</a:t>
            </a:r>
          </a:p>
        </p:txBody>
      </p:sp>
    </p:spTree>
    <p:custDataLst>
      <p:tags r:id="rId1"/>
    </p:custDataLst>
    <p:extLst>
      <p:ext uri="{BB962C8B-B14F-4D97-AF65-F5344CB8AC3E}">
        <p14:creationId xmlns:p14="http://schemas.microsoft.com/office/powerpoint/2010/main" val="2915824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Carer element</a:t>
            </a:r>
          </a:p>
        </p:txBody>
      </p:sp>
      <p:sp>
        <p:nvSpPr>
          <p:cNvPr id="3" name="Slide Number Placeholder 2"/>
          <p:cNvSpPr>
            <a:spLocks noGrp="1"/>
          </p:cNvSpPr>
          <p:nvPr>
            <p:ph type="sldNum" sz="quarter" idx="10"/>
          </p:nvPr>
        </p:nvSpPr>
        <p:spPr/>
        <p:txBody>
          <a:bodyPr/>
          <a:lstStyle/>
          <a:p>
            <a:r>
              <a:rPr lang="en-GB" dirty="0"/>
              <a:t>Slide </a:t>
            </a:r>
            <a:fld id="{DD708C37-1345-4093-8824-C67F1AB4E230}" type="slidenum">
              <a:rPr lang="en-GB" smtClean="0"/>
              <a:t>7</a:t>
            </a:fld>
            <a:endParaRPr lang="en-GB" dirty="0"/>
          </a:p>
        </p:txBody>
      </p:sp>
      <p:sp>
        <p:nvSpPr>
          <p:cNvPr id="4" name="TextBox 3"/>
          <p:cNvSpPr txBox="1"/>
          <p:nvPr/>
        </p:nvSpPr>
        <p:spPr>
          <a:xfrm>
            <a:off x="107504" y="1052736"/>
            <a:ext cx="8280920" cy="5632311"/>
          </a:xfrm>
          <a:prstGeom prst="rect">
            <a:avLst/>
          </a:prstGeom>
          <a:noFill/>
        </p:spPr>
        <p:txBody>
          <a:bodyPr wrap="square" rtlCol="0">
            <a:spAutoFit/>
          </a:bodyPr>
          <a:lstStyle/>
          <a:p>
            <a:r>
              <a:rPr lang="en-GB" b="1" dirty="0"/>
              <a:t>Multiple carers</a:t>
            </a:r>
          </a:p>
          <a:p>
            <a:pPr marL="285750" indent="-285750">
              <a:buFont typeface="Arial" panose="020B0604020202020204" pitchFamily="34" charset="0"/>
              <a:buChar char="•"/>
            </a:pPr>
            <a:r>
              <a:rPr lang="en-GB" dirty="0"/>
              <a:t>Only one customer can be paid a carer-related benefit for caring for a severely disabled person.</a:t>
            </a:r>
          </a:p>
          <a:p>
            <a:pPr marL="285750" indent="-285750">
              <a:buFont typeface="Arial" panose="020B0604020202020204" pitchFamily="34" charset="0"/>
              <a:buChar char="•"/>
            </a:pPr>
            <a:r>
              <a:rPr lang="en-GB" dirty="0"/>
              <a:t>If the disabled person has two or more carers, each providing care for at least 35 hours a week, and each is eligible for Universal Credit or Carer’s Allowance, only one of them will  be entitled to payment of:</a:t>
            </a:r>
          </a:p>
          <a:p>
            <a:pPr lvl="2">
              <a:buFont typeface="Arial" panose="020B0604020202020204" pitchFamily="34" charset="0"/>
              <a:buChar char="•"/>
            </a:pPr>
            <a:r>
              <a:rPr lang="en-GB" dirty="0"/>
              <a:t>the additional amount for a carer, or</a:t>
            </a:r>
          </a:p>
          <a:p>
            <a:pPr lvl="2">
              <a:buFont typeface="Arial" panose="020B0604020202020204" pitchFamily="34" charset="0"/>
              <a:buChar char="•"/>
            </a:pPr>
            <a:r>
              <a:rPr lang="en-GB" dirty="0"/>
              <a:t>Carer’s Allowance only, or</a:t>
            </a:r>
          </a:p>
          <a:p>
            <a:pPr lvl="2">
              <a:buFont typeface="Arial" panose="020B0604020202020204" pitchFamily="34" charset="0"/>
              <a:buChar char="•"/>
            </a:pPr>
            <a:r>
              <a:rPr lang="en-GB" dirty="0"/>
              <a:t>both the additional amount for a carer and Carer’s Allowance depending on the </a:t>
            </a:r>
            <a:r>
              <a:rPr lang="en-GB" dirty="0" err="1"/>
              <a:t>customers’s</a:t>
            </a:r>
            <a:r>
              <a:rPr lang="en-GB" dirty="0"/>
              <a:t> circumstances</a:t>
            </a:r>
          </a:p>
          <a:p>
            <a:pPr marL="285750" indent="-285750">
              <a:buFont typeface="Arial" panose="020B0604020202020204" pitchFamily="34" charset="0"/>
              <a:buChar char="•"/>
            </a:pPr>
            <a:r>
              <a:rPr lang="en-GB" dirty="0"/>
              <a:t>The carers must decide between them who will receive either the additional amount for carers or Carer’s Allowance. If they cannot decide, a decision will be made on their behalf by the decision maker.</a:t>
            </a:r>
          </a:p>
          <a:p>
            <a:pPr marL="285750" indent="-285750">
              <a:buFont typeface="Arial" panose="020B0604020202020204" pitchFamily="34" charset="0"/>
              <a:buChar char="•"/>
            </a:pPr>
            <a:r>
              <a:rPr lang="en-GB" b="1" dirty="0"/>
              <a:t>In couple claims where both members of the couple are caring for different severely disabled people and each of them satisfy the eligibility criteria, both claimants can be awarded the additional amount for a carer.</a:t>
            </a:r>
            <a:endParaRPr lang="en-GB" dirty="0"/>
          </a:p>
          <a:p>
            <a:pPr marL="285750" indent="-285750">
              <a:buFont typeface="Arial" panose="020B0604020202020204" pitchFamily="34" charset="0"/>
              <a:buChar char="•"/>
            </a:pPr>
            <a:r>
              <a:rPr lang="en-GB" dirty="0"/>
              <a:t>The severely disabled person does not have to be living with the customer for them to qualify for the additional amount for a carer.</a:t>
            </a:r>
          </a:p>
          <a:p>
            <a:endParaRPr lang="en-GB" dirty="0"/>
          </a:p>
        </p:txBody>
      </p:sp>
    </p:spTree>
    <p:custDataLst>
      <p:tags r:id="rId1"/>
    </p:custDataLst>
    <p:extLst>
      <p:ext uri="{BB962C8B-B14F-4D97-AF65-F5344CB8AC3E}">
        <p14:creationId xmlns:p14="http://schemas.microsoft.com/office/powerpoint/2010/main" val="87991519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4644009" y="4076700"/>
            <a:ext cx="4296792" cy="2232620"/>
          </a:xfrm>
        </p:spPr>
        <p:txBody>
          <a:bodyPr/>
          <a:lstStyle/>
          <a:p>
            <a:r>
              <a:rPr lang="en-GB" dirty="0"/>
              <a:t>Universal Credit award and how it impacts the Carer Allowances</a:t>
            </a:r>
          </a:p>
        </p:txBody>
      </p:sp>
    </p:spTree>
    <p:extLst>
      <p:ext uri="{BB962C8B-B14F-4D97-AF65-F5344CB8AC3E}">
        <p14:creationId xmlns:p14="http://schemas.microsoft.com/office/powerpoint/2010/main" val="575762833"/>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txBox="1">
            <a:spLocks noChangeArrowheads="1"/>
          </p:cNvSpPr>
          <p:nvPr/>
        </p:nvSpPr>
        <p:spPr>
          <a:xfrm>
            <a:off x="668752" y="327025"/>
            <a:ext cx="7696200" cy="561975"/>
          </a:xfrm>
          <a:prstGeom prst="rect">
            <a:avLst/>
          </a:prstGeom>
        </p:spPr>
        <p:txBody>
          <a:bodyPr/>
          <a:lstStyle>
            <a:lvl1pPr algn="l" rtl="0" eaLnBrk="0" fontAlgn="base" hangingPunct="0">
              <a:lnSpc>
                <a:spcPct val="88000"/>
              </a:lnSpc>
              <a:spcBef>
                <a:spcPct val="0"/>
              </a:spcBef>
              <a:spcAft>
                <a:spcPct val="0"/>
              </a:spcAft>
              <a:defRPr sz="2000">
                <a:solidFill>
                  <a:schemeClr val="tx2"/>
                </a:solidFill>
                <a:latin typeface="Arial" charset="0"/>
                <a:ea typeface="+mj-ea"/>
                <a:cs typeface="+mj-cs"/>
                <a:sym typeface="Arial" charset="0"/>
              </a:defRPr>
            </a:lvl1pPr>
            <a:lvl2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2pPr>
            <a:lvl3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3pPr>
            <a:lvl4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4pPr>
            <a:lvl5pPr algn="l" rtl="0" eaLnBrk="0" fontAlgn="base" hangingPunct="0">
              <a:lnSpc>
                <a:spcPct val="88000"/>
              </a:lnSpc>
              <a:spcBef>
                <a:spcPct val="0"/>
              </a:spcBef>
              <a:spcAft>
                <a:spcPct val="0"/>
              </a:spcAft>
              <a:defRPr sz="2000">
                <a:solidFill>
                  <a:schemeClr val="tx2"/>
                </a:solidFill>
                <a:latin typeface="Arial" charset="0"/>
                <a:cs typeface="Arial" charset="0"/>
                <a:sym typeface="Arial" charset="0"/>
              </a:defRPr>
            </a:lvl5pPr>
            <a:lvl6pPr marL="457200" algn="l" rtl="0" eaLnBrk="1" fontAlgn="base" hangingPunct="1">
              <a:lnSpc>
                <a:spcPct val="88000"/>
              </a:lnSpc>
              <a:spcBef>
                <a:spcPct val="0"/>
              </a:spcBef>
              <a:spcAft>
                <a:spcPct val="0"/>
              </a:spcAft>
              <a:defRPr>
                <a:solidFill>
                  <a:srgbClr val="002C77"/>
                </a:solidFill>
                <a:latin typeface="Arial" charset="0"/>
                <a:cs typeface="Arial" charset="0"/>
              </a:defRPr>
            </a:lvl6pPr>
            <a:lvl7pPr marL="914400" algn="l" rtl="0" eaLnBrk="1" fontAlgn="base" hangingPunct="1">
              <a:lnSpc>
                <a:spcPct val="88000"/>
              </a:lnSpc>
              <a:spcBef>
                <a:spcPct val="0"/>
              </a:spcBef>
              <a:spcAft>
                <a:spcPct val="0"/>
              </a:spcAft>
              <a:defRPr>
                <a:solidFill>
                  <a:srgbClr val="002C77"/>
                </a:solidFill>
                <a:latin typeface="Arial" charset="0"/>
                <a:cs typeface="Arial" charset="0"/>
              </a:defRPr>
            </a:lvl7pPr>
            <a:lvl8pPr marL="1371600" algn="l" rtl="0" eaLnBrk="1" fontAlgn="base" hangingPunct="1">
              <a:lnSpc>
                <a:spcPct val="88000"/>
              </a:lnSpc>
              <a:spcBef>
                <a:spcPct val="0"/>
              </a:spcBef>
              <a:spcAft>
                <a:spcPct val="0"/>
              </a:spcAft>
              <a:defRPr>
                <a:solidFill>
                  <a:srgbClr val="002C77"/>
                </a:solidFill>
                <a:latin typeface="Arial" charset="0"/>
                <a:cs typeface="Arial" charset="0"/>
              </a:defRPr>
            </a:lvl8pPr>
            <a:lvl9pPr marL="1828800" algn="l" rtl="0" eaLnBrk="1" fontAlgn="base" hangingPunct="1">
              <a:lnSpc>
                <a:spcPct val="88000"/>
              </a:lnSpc>
              <a:spcBef>
                <a:spcPct val="0"/>
              </a:spcBef>
              <a:spcAft>
                <a:spcPct val="0"/>
              </a:spcAft>
              <a:defRPr>
                <a:solidFill>
                  <a:srgbClr val="002C77"/>
                </a:solidFill>
                <a:latin typeface="Arial" charset="0"/>
                <a:cs typeface="Arial" charset="0"/>
              </a:defRPr>
            </a:lvl9pPr>
          </a:lstStyle>
          <a:p>
            <a:pPr marL="0" marR="0" lvl="0" indent="0" algn="l" defTabSz="914400" rtl="0" eaLnBrk="1" fontAlgn="base" latinLnBrk="0" hangingPunct="1">
              <a:lnSpc>
                <a:spcPct val="88000"/>
              </a:lnSpc>
              <a:spcBef>
                <a:spcPct val="0"/>
              </a:spcBef>
              <a:spcAft>
                <a:spcPct val="0"/>
              </a:spcAft>
              <a:buClrTx/>
              <a:buSzTx/>
              <a:buFontTx/>
              <a:buNone/>
              <a:tabLst/>
              <a:defRPr/>
            </a:pPr>
            <a:r>
              <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rPr>
              <a:t>Standard </a:t>
            </a:r>
            <a:r>
              <a:rPr lang="en-GB" sz="2400" kern="0" dirty="0">
                <a:solidFill>
                  <a:srgbClr val="FFFFFF"/>
                </a:solidFill>
                <a:latin typeface="Helvetica"/>
              </a:rPr>
              <a:t>A</a:t>
            </a:r>
            <a:r>
              <a:rPr kumimoji="0" lang="en-GB" sz="2400" b="0" i="0" u="none" strike="noStrike" kern="0" cap="none" spc="0" normalizeH="0" baseline="0" noProof="0" dirty="0" err="1">
                <a:ln>
                  <a:noFill/>
                </a:ln>
                <a:solidFill>
                  <a:srgbClr val="FFFFFF"/>
                </a:solidFill>
                <a:effectLst/>
                <a:uLnTx/>
                <a:uFillTx/>
                <a:latin typeface="Helvetica"/>
                <a:ea typeface="+mj-ea"/>
                <a:cs typeface="+mj-cs"/>
                <a:sym typeface="Arial" charset="0"/>
              </a:rPr>
              <a:t>llowance</a:t>
            </a:r>
            <a:endParaRPr kumimoji="0" lang="en-GB" sz="2400" b="0" i="0" u="none" strike="noStrike" kern="0" cap="none" spc="0" normalizeH="0" baseline="0" noProof="0" dirty="0">
              <a:ln>
                <a:noFill/>
              </a:ln>
              <a:solidFill>
                <a:srgbClr val="FFFFFF"/>
              </a:solidFill>
              <a:effectLst/>
              <a:uLnTx/>
              <a:uFillTx/>
              <a:latin typeface="Helvetica"/>
              <a:ea typeface="+mj-ea"/>
              <a:cs typeface="+mj-cs"/>
              <a:sym typeface="Arial" charset="0"/>
            </a:endParaRPr>
          </a:p>
        </p:txBody>
      </p:sp>
      <p:sp>
        <p:nvSpPr>
          <p:cNvPr id="3" name="Rounded Rectangle 2"/>
          <p:cNvSpPr/>
          <p:nvPr/>
        </p:nvSpPr>
        <p:spPr bwMode="auto">
          <a:xfrm>
            <a:off x="983431" y="1700808"/>
            <a:ext cx="3503567" cy="1440160"/>
          </a:xfrm>
          <a:prstGeom prst="roundRect">
            <a:avLst/>
          </a:prstGeom>
          <a:solidFill>
            <a:schemeClr val="bg1">
              <a:lumMod val="85000"/>
            </a:schemeClr>
          </a:solidFill>
          <a:ln>
            <a:solidFill>
              <a:schemeClr val="bg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Single rate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(aged under 25)</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Rounded Rectangle 12"/>
          <p:cNvSpPr/>
          <p:nvPr/>
        </p:nvSpPr>
        <p:spPr bwMode="auto">
          <a:xfrm>
            <a:off x="5130268" y="3711851"/>
            <a:ext cx="3503567" cy="1440160"/>
          </a:xfrm>
          <a:prstGeom prst="roundRect">
            <a:avLst/>
          </a:prstGeom>
          <a:solidFill>
            <a:schemeClr val="bg1">
              <a:lumMod val="85000"/>
            </a:schemeClr>
          </a:solidFill>
          <a:ln>
            <a:solidFill>
              <a:schemeClr val="bg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Couple rate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(one or both aged </a:t>
            </a:r>
            <a:br>
              <a:rPr kumimoji="0" lang="en-GB" sz="2400" b="0" i="0" u="none" strike="noStrike" kern="1200" cap="none" spc="0" normalizeH="0" baseline="0" noProof="0" dirty="0">
                <a:ln>
                  <a:noFill/>
                </a:ln>
                <a:solidFill>
                  <a:srgbClr val="000000"/>
                </a:solidFill>
                <a:effectLst/>
                <a:uLnTx/>
                <a:uFillTx/>
                <a:latin typeface="Arial"/>
                <a:ea typeface="+mn-ea"/>
                <a:cs typeface="+mn-cs"/>
              </a:rPr>
            </a:br>
            <a:r>
              <a:rPr kumimoji="0" lang="en-GB" sz="2400" b="0" i="0" u="none" strike="noStrike" kern="1200" cap="none" spc="0" normalizeH="0" baseline="0" noProof="0" dirty="0">
                <a:ln>
                  <a:noFill/>
                </a:ln>
                <a:solidFill>
                  <a:srgbClr val="000000"/>
                </a:solidFill>
                <a:effectLst/>
                <a:uLnTx/>
                <a:uFillTx/>
                <a:latin typeface="Arial"/>
                <a:ea typeface="+mn-ea"/>
                <a:cs typeface="+mn-cs"/>
              </a:rPr>
              <a:t>25 or over)</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Rounded Rectangle 13"/>
          <p:cNvSpPr/>
          <p:nvPr/>
        </p:nvSpPr>
        <p:spPr bwMode="auto">
          <a:xfrm>
            <a:off x="924416" y="3711851"/>
            <a:ext cx="3503567" cy="1440160"/>
          </a:xfrm>
          <a:prstGeom prst="roundRect">
            <a:avLst/>
          </a:prstGeom>
          <a:solidFill>
            <a:schemeClr val="bg1">
              <a:lumMod val="85000"/>
            </a:schemeClr>
          </a:solidFill>
          <a:ln>
            <a:solidFill>
              <a:schemeClr val="bg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Single rate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(aged 25 or over)</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Rounded Rectangle 14"/>
          <p:cNvSpPr/>
          <p:nvPr/>
        </p:nvSpPr>
        <p:spPr bwMode="auto">
          <a:xfrm>
            <a:off x="5130268" y="1700808"/>
            <a:ext cx="3503567" cy="1440160"/>
          </a:xfrm>
          <a:prstGeom prst="roundRect">
            <a:avLst/>
          </a:prstGeom>
          <a:solidFill>
            <a:schemeClr val="bg1">
              <a:lumMod val="85000"/>
            </a:schemeClr>
          </a:solidFill>
          <a:ln>
            <a:solidFill>
              <a:schemeClr val="bg1">
                <a:lumMod val="50000"/>
              </a:schemeClr>
            </a:solidFill>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Arial"/>
                <a:ea typeface="+mn-ea"/>
                <a:cs typeface="+mn-cs"/>
              </a:rPr>
              <a:t>Couple rate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(both aged under 25)</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Rectangle 8"/>
          <p:cNvSpPr/>
          <p:nvPr/>
        </p:nvSpPr>
        <p:spPr>
          <a:xfrm>
            <a:off x="323528" y="6381328"/>
            <a:ext cx="782587" cy="307777"/>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Arial" charset="0"/>
                <a:ea typeface="+mn-ea"/>
                <a:cs typeface="+mn-cs"/>
              </a:rPr>
              <a:t>Slide14</a:t>
            </a:r>
          </a:p>
        </p:txBody>
      </p:sp>
      <p:sp>
        <p:nvSpPr>
          <p:cNvPr id="2" name="Slide Number Placeholder 1">
            <a:extLst>
              <a:ext uri="{FF2B5EF4-FFF2-40B4-BE49-F238E27FC236}">
                <a16:creationId xmlns:a16="http://schemas.microsoft.com/office/drawing/2014/main" id="{7E98E7AD-9DF8-B7BD-5054-5A1DBC3A6FAD}"/>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D708C37-1345-4093-8824-C67F1AB4E230}" type="slidenum">
              <a:rPr kumimoji="0" lang="en-GB" sz="1200" b="0" i="0" u="none" strike="noStrike" kern="1200" cap="none" spc="0" normalizeH="0" baseline="0" noProof="0" smtClean="0">
                <a:ln>
                  <a:noFill/>
                </a:ln>
                <a:solidFill>
                  <a:srgbClr val="000000">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srgbClr val="000000">
                  <a:tint val="75000"/>
                </a:srgbClr>
              </a:solidFill>
              <a:effectLst/>
              <a:uLnTx/>
              <a:uFillTx/>
              <a:latin typeface="Arial"/>
              <a:ea typeface="+mn-ea"/>
              <a:cs typeface="+mn-cs"/>
            </a:endParaRPr>
          </a:p>
        </p:txBody>
      </p:sp>
      <p:sp>
        <p:nvSpPr>
          <p:cNvPr id="4" name="TextBox 3">
            <a:extLst>
              <a:ext uri="{FF2B5EF4-FFF2-40B4-BE49-F238E27FC236}">
                <a16:creationId xmlns:a16="http://schemas.microsoft.com/office/drawing/2014/main" id="{B4897E3E-042F-5B4F-114D-F6C3D408BC44}"/>
              </a:ext>
            </a:extLst>
          </p:cNvPr>
          <p:cNvSpPr txBox="1"/>
          <p:nvPr/>
        </p:nvSpPr>
        <p:spPr>
          <a:xfrm>
            <a:off x="827584" y="5733256"/>
            <a:ext cx="7537368" cy="369332"/>
          </a:xfrm>
          <a:prstGeom prst="rect">
            <a:avLst/>
          </a:prstGeom>
          <a:noFill/>
        </p:spPr>
        <p:txBody>
          <a:bodyPr wrap="square" rtlCol="0">
            <a:spAutoFit/>
          </a:bodyPr>
          <a:lstStyle/>
          <a:p>
            <a:r>
              <a:rPr lang="en-GB" dirty="0">
                <a:hlinkClick r:id="rId4"/>
              </a:rPr>
              <a:t>Universal Credit: What you'll get - GOV.UK</a:t>
            </a:r>
            <a:endParaRPr lang="en-GB" dirty="0"/>
          </a:p>
        </p:txBody>
      </p:sp>
    </p:spTree>
    <p:custDataLst>
      <p:tags r:id="rId1"/>
    </p:custDataLst>
    <p:extLst>
      <p:ext uri="{BB962C8B-B14F-4D97-AF65-F5344CB8AC3E}">
        <p14:creationId xmlns:p14="http://schemas.microsoft.com/office/powerpoint/2010/main" val="114618701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54411807\LOCALS~1\Temp\articulate\presenter\imgtemp\NotunJU8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niversal_credit_template_new">
  <a:themeElements>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niversal_credit_template_new">
      <a:majorFont>
        <a:latin typeface="Helvetic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99"/>
        </a:solidFill>
        <a:ln w="25400">
          <a:solidFill>
            <a:schemeClr val="bg2"/>
          </a:solidFill>
          <a:round/>
          <a:headEnd/>
          <a:tailEnd/>
        </a:ln>
        <a:effectLst>
          <a:outerShdw blurRad="50800" dist="38100" dir="2700000" algn="tl" rotWithShape="0">
            <a:srgbClr val="808080">
              <a:alpha val="39998"/>
            </a:srgbClr>
          </a:outerShdw>
        </a:effectLst>
      </a:spPr>
      <a:bodyPr anchor="ctr"/>
      <a:lstStyle>
        <a:defPPr algn="ctr" eaLnBrk="1" hangingPunct="1">
          <a:defRPr sz="1400" b="1" dirty="0" smtClean="0"/>
        </a:defPPr>
      </a:lstStyle>
    </a:spDef>
    <a:lnDef>
      <a:spPr bwMode="auto">
        <a:xfrm>
          <a:off x="0" y="0"/>
          <a:ext cx="1" cy="1"/>
        </a:xfrm>
        <a:custGeom>
          <a:avLst/>
          <a:gdLst/>
          <a:ahLst/>
          <a:cxnLst/>
          <a:rect l="0" t="0" r="0" b="0"/>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universal_credit_template_new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niversal_credit_template_new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niversal_credit_template_new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niversal_credit_template_new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niversal_credit_template_new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niversal_credit_template_new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niversal_credit_template_new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niversal_credit_template_new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niversal_credit_template_new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niversal_credit_template_new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niversal_credit_template_new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niversal_credit_template_new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96f1f6e9-1057-4117-ac28-80cdfe86f8c3}" enabled="0" method="" siteId="{96f1f6e9-1057-4117-ac28-80cdfe86f8c3}" removed="1"/>
</clbl:labelList>
</file>

<file path=docProps/app.xml><?xml version="1.0" encoding="utf-8"?>
<Properties xmlns="http://schemas.openxmlformats.org/officeDocument/2006/extended-properties" xmlns:vt="http://schemas.openxmlformats.org/officeDocument/2006/docPropsVTypes">
  <Template>UC Template Nov 15</Template>
  <TotalTime>15351</TotalTime>
  <Words>2365</Words>
  <Application>Microsoft Office PowerPoint</Application>
  <PresentationFormat>On-screen Show (4:3)</PresentationFormat>
  <Paragraphs>394</Paragraphs>
  <Slides>29</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Aptos</vt:lpstr>
      <vt:lpstr>Arial</vt:lpstr>
      <vt:lpstr>Calibri</vt:lpstr>
      <vt:lpstr>Calibri Light</vt:lpstr>
      <vt:lpstr>GDS Transport</vt:lpstr>
      <vt:lpstr>Helvetica</vt:lpstr>
      <vt:lpstr>inherit</vt:lpstr>
      <vt:lpstr>Wingdings</vt:lpstr>
      <vt:lpstr>universal_credit_template_new</vt:lpstr>
      <vt:lpstr>Custom Design</vt:lpstr>
      <vt:lpstr> Universal Credit Eligibility and Awards</vt:lpstr>
      <vt:lpstr>Aim and objectives</vt:lpstr>
      <vt:lpstr>A few Facts</vt:lpstr>
      <vt:lpstr>PowerPoint Presentation</vt:lpstr>
      <vt:lpstr>Eligibility for Universal Credit</vt:lpstr>
      <vt:lpstr>Eligibility case studies</vt:lpstr>
      <vt:lpstr>Carer element</vt:lpstr>
      <vt:lpstr>Universal Credit award and how it impacts the Carer Allowances</vt:lpstr>
      <vt:lpstr>PowerPoint Presentation</vt:lpstr>
      <vt:lpstr>Additional amounts</vt:lpstr>
      <vt:lpstr>Universal Credit maximum amount</vt:lpstr>
      <vt:lpstr>PowerPoint Presentation</vt:lpstr>
      <vt:lpstr>PowerPoint Presentation</vt:lpstr>
      <vt:lpstr>Attendance allowance and Carers allowance </vt:lpstr>
      <vt:lpstr>If you care for someone who gets a health or disability-related benefit Carers Allowance and Attendance Allowance</vt:lpstr>
      <vt:lpstr>Carer’s Allowance </vt:lpstr>
      <vt:lpstr>PowerPoint Presentation</vt:lpstr>
      <vt:lpstr>PowerPoint Presentation</vt:lpstr>
      <vt:lpstr>Universal Credit entitlement</vt:lpstr>
      <vt:lpstr>Universal Credit payments</vt:lpstr>
      <vt:lpstr>Moving onto Universal Credit</vt:lpstr>
      <vt:lpstr>PowerPoint Presentation</vt:lpstr>
      <vt:lpstr>PowerPoint Presentation</vt:lpstr>
      <vt:lpstr>Moving onto Universal Credit</vt:lpstr>
      <vt:lpstr>Move to Universal Credit</vt:lpstr>
      <vt:lpstr>Pension Credit</vt:lpstr>
      <vt:lpstr>Summary</vt:lpstr>
      <vt:lpstr>Tipps from a work coach</vt:lpstr>
      <vt:lpstr>Question time</vt:lpstr>
    </vt:vector>
  </TitlesOfParts>
  <Company>DWP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UCFS01GEN Universal Credit Full Service:  Module 01 - An Overview</dc:title>
  <dc:creator>Lambert Graham DWP OED SERVICE INTEGRATION</dc:creator>
  <cp:lastModifiedBy>Izso Henrietta DWP Brighton and Hove Work Coach</cp:lastModifiedBy>
  <cp:revision>436</cp:revision>
  <cp:lastPrinted>2024-11-21T10:33:15Z</cp:lastPrinted>
  <dcterms:created xsi:type="dcterms:W3CDTF">2016-11-11T10:07:53Z</dcterms:created>
  <dcterms:modified xsi:type="dcterms:W3CDTF">2024-11-21T10:34:41Z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97C7E066-CC35-40C0-AB20-4D05A499EEC9</vt:lpwstr>
  </property>
  <property fmtid="{D5CDD505-2E9C-101B-9397-08002B2CF9AE}" pid="3" name="ArticulatePath">
    <vt:lpwstr>Presentation9</vt:lpwstr>
  </property>
</Properties>
</file>