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3" r:id="rId3"/>
    <p:sldId id="259" r:id="rId4"/>
    <p:sldId id="347" r:id="rId5"/>
    <p:sldId id="344" r:id="rId6"/>
    <p:sldId id="345" r:id="rId7"/>
    <p:sldId id="258" r:id="rId8"/>
    <p:sldId id="272" r:id="rId9"/>
    <p:sldId id="262" r:id="rId10"/>
    <p:sldId id="34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4885E-F07C-4985-B888-858E04D81275}" v="22" dt="2024-11-20T11:44:10.3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45" autoAdjust="0"/>
    <p:restoredTop sz="94660"/>
  </p:normalViewPr>
  <p:slideViewPr>
    <p:cSldViewPr snapToGrid="0">
      <p:cViewPr varScale="1">
        <p:scale>
          <a:sx n="101" d="100"/>
          <a:sy n="101" d="100"/>
        </p:scale>
        <p:origin x="13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D2A75D-DB5B-48EF-A0D8-1B6C7C7D458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5DD762FB-1A2C-4B58-B61B-B4A2B4D6E713}">
      <dgm:prSet phldrT="[Text]"/>
      <dgm:spPr/>
      <dgm:t>
        <a:bodyPr/>
        <a:lstStyle/>
        <a:p>
          <a:r>
            <a:rPr lang="en-GB" dirty="0"/>
            <a:t>resources for addressing the needs of carers</a:t>
          </a:r>
        </a:p>
      </dgm:t>
    </dgm:pt>
    <dgm:pt modelId="{63A1273D-42B8-4667-9D77-3C9AA7BD8F0A}" type="parTrans" cxnId="{B29DEB0F-E5D2-45CA-957C-38C1B08AC989}">
      <dgm:prSet/>
      <dgm:spPr/>
      <dgm:t>
        <a:bodyPr/>
        <a:lstStyle/>
        <a:p>
          <a:endParaRPr lang="en-GB"/>
        </a:p>
      </dgm:t>
    </dgm:pt>
    <dgm:pt modelId="{3B22E0C9-BAC0-45B1-B960-B9DB1F0AD150}" type="sibTrans" cxnId="{B29DEB0F-E5D2-45CA-957C-38C1B08AC989}">
      <dgm:prSet/>
      <dgm:spPr/>
      <dgm:t>
        <a:bodyPr/>
        <a:lstStyle/>
        <a:p>
          <a:endParaRPr lang="en-GB"/>
        </a:p>
      </dgm:t>
    </dgm:pt>
    <dgm:pt modelId="{660295C7-BADB-466F-BDE9-B5C58EA70874}">
      <dgm:prSet phldrT="[Text]"/>
      <dgm:spPr/>
      <dgm:t>
        <a:bodyPr/>
        <a:lstStyle/>
        <a:p>
          <a:r>
            <a:rPr lang="en-GB"/>
            <a:t>committment to carers</a:t>
          </a:r>
        </a:p>
      </dgm:t>
    </dgm:pt>
    <dgm:pt modelId="{10C53111-A36C-48E9-A4C9-2A4CB9C6BF21}" type="parTrans" cxnId="{AF561CD8-4F8F-4076-B7F0-B74E18D4EDA8}">
      <dgm:prSet/>
      <dgm:spPr/>
      <dgm:t>
        <a:bodyPr/>
        <a:lstStyle/>
        <a:p>
          <a:endParaRPr lang="en-GB"/>
        </a:p>
      </dgm:t>
    </dgm:pt>
    <dgm:pt modelId="{C5921974-A489-45B6-ABBF-F39395562B42}" type="sibTrans" cxnId="{AF561CD8-4F8F-4076-B7F0-B74E18D4EDA8}">
      <dgm:prSet/>
      <dgm:spPr/>
      <dgm:t>
        <a:bodyPr/>
        <a:lstStyle/>
        <a:p>
          <a:endParaRPr lang="en-GB"/>
        </a:p>
      </dgm:t>
    </dgm:pt>
    <dgm:pt modelId="{639096AD-F472-4ECA-A01A-0475B351ABE2}">
      <dgm:prSet phldrT="[Text]"/>
      <dgm:spPr/>
      <dgm:t>
        <a:bodyPr/>
        <a:lstStyle/>
        <a:p>
          <a:r>
            <a:rPr lang="en-GB"/>
            <a:t>measuring and evaluting </a:t>
          </a:r>
        </a:p>
      </dgm:t>
    </dgm:pt>
    <dgm:pt modelId="{19F4C635-B247-450B-905D-1D8FAD994CB5}" type="parTrans" cxnId="{DD548D67-6058-4BB7-B196-73A91134C009}">
      <dgm:prSet/>
      <dgm:spPr/>
      <dgm:t>
        <a:bodyPr/>
        <a:lstStyle/>
        <a:p>
          <a:endParaRPr lang="en-GB"/>
        </a:p>
      </dgm:t>
    </dgm:pt>
    <dgm:pt modelId="{4808277F-6D9B-43D1-BEF6-7AA77F8E889F}" type="sibTrans" cxnId="{DD548D67-6058-4BB7-B196-73A91134C009}">
      <dgm:prSet/>
      <dgm:spPr/>
      <dgm:t>
        <a:bodyPr/>
        <a:lstStyle/>
        <a:p>
          <a:endParaRPr lang="en-GB"/>
        </a:p>
      </dgm:t>
    </dgm:pt>
    <dgm:pt modelId="{C2F9DE7F-413D-4BA4-B156-266CA140BAE9}">
      <dgm:prSet phldrT="[Text]"/>
      <dgm:spPr/>
      <dgm:t>
        <a:bodyPr/>
        <a:lstStyle/>
        <a:p>
          <a:r>
            <a:rPr lang="en-GB" dirty="0"/>
            <a:t>evidence base for supporting carers</a:t>
          </a:r>
        </a:p>
      </dgm:t>
    </dgm:pt>
    <dgm:pt modelId="{568A9796-E042-4DC4-8BD3-57557D1CAB5E}" type="parTrans" cxnId="{42695B0F-75C7-421F-B709-5B6BD59CC780}">
      <dgm:prSet/>
      <dgm:spPr/>
      <dgm:t>
        <a:bodyPr/>
        <a:lstStyle/>
        <a:p>
          <a:endParaRPr lang="en-GB"/>
        </a:p>
      </dgm:t>
    </dgm:pt>
    <dgm:pt modelId="{6E623477-7A2D-47D3-B4C3-C68C8EEA1D71}" type="sibTrans" cxnId="{42695B0F-75C7-421F-B709-5B6BD59CC780}">
      <dgm:prSet/>
      <dgm:spPr/>
      <dgm:t>
        <a:bodyPr/>
        <a:lstStyle/>
        <a:p>
          <a:endParaRPr lang="en-GB"/>
        </a:p>
      </dgm:t>
    </dgm:pt>
    <dgm:pt modelId="{B89B74E6-824A-4F5B-ACEE-08B57FF03292}" type="pres">
      <dgm:prSet presAssocID="{D0D2A75D-DB5B-48EF-A0D8-1B6C7C7D4587}" presName="cycle" presStyleCnt="0">
        <dgm:presLayoutVars>
          <dgm:dir/>
          <dgm:resizeHandles val="exact"/>
        </dgm:presLayoutVars>
      </dgm:prSet>
      <dgm:spPr/>
    </dgm:pt>
    <dgm:pt modelId="{F2F64104-4EB7-4E83-83AC-5949C2486D64}" type="pres">
      <dgm:prSet presAssocID="{5DD762FB-1A2C-4B58-B61B-B4A2B4D6E713}" presName="dummy" presStyleCnt="0"/>
      <dgm:spPr/>
    </dgm:pt>
    <dgm:pt modelId="{3801E276-8368-4693-9956-BD169059D503}" type="pres">
      <dgm:prSet presAssocID="{5DD762FB-1A2C-4B58-B61B-B4A2B4D6E713}" presName="node" presStyleLbl="revTx" presStyleIdx="0" presStyleCnt="4">
        <dgm:presLayoutVars>
          <dgm:bulletEnabled val="1"/>
        </dgm:presLayoutVars>
      </dgm:prSet>
      <dgm:spPr/>
    </dgm:pt>
    <dgm:pt modelId="{44019764-1679-4213-A68C-4F18BB42CD40}" type="pres">
      <dgm:prSet presAssocID="{3B22E0C9-BAC0-45B1-B960-B9DB1F0AD150}" presName="sibTrans" presStyleLbl="node1" presStyleIdx="0" presStyleCnt="4"/>
      <dgm:spPr/>
    </dgm:pt>
    <dgm:pt modelId="{86B97E16-88AA-4EE7-B51F-7C45BA570CBA}" type="pres">
      <dgm:prSet presAssocID="{660295C7-BADB-466F-BDE9-B5C58EA70874}" presName="dummy" presStyleCnt="0"/>
      <dgm:spPr/>
    </dgm:pt>
    <dgm:pt modelId="{5992ACBF-B8EE-41A4-A0DE-537EC26F9255}" type="pres">
      <dgm:prSet presAssocID="{660295C7-BADB-466F-BDE9-B5C58EA70874}" presName="node" presStyleLbl="revTx" presStyleIdx="1" presStyleCnt="4">
        <dgm:presLayoutVars>
          <dgm:bulletEnabled val="1"/>
        </dgm:presLayoutVars>
      </dgm:prSet>
      <dgm:spPr/>
    </dgm:pt>
    <dgm:pt modelId="{0986F520-2EDA-4660-8A9F-B620B57B6123}" type="pres">
      <dgm:prSet presAssocID="{C5921974-A489-45B6-ABBF-F39395562B42}" presName="sibTrans" presStyleLbl="node1" presStyleIdx="1" presStyleCnt="4"/>
      <dgm:spPr/>
    </dgm:pt>
    <dgm:pt modelId="{452CE749-6C50-4289-9F78-2420B1C5DB0C}" type="pres">
      <dgm:prSet presAssocID="{639096AD-F472-4ECA-A01A-0475B351ABE2}" presName="dummy" presStyleCnt="0"/>
      <dgm:spPr/>
    </dgm:pt>
    <dgm:pt modelId="{846B79BD-8916-4011-AC38-DDCC7311791B}" type="pres">
      <dgm:prSet presAssocID="{639096AD-F472-4ECA-A01A-0475B351ABE2}" presName="node" presStyleLbl="revTx" presStyleIdx="2" presStyleCnt="4">
        <dgm:presLayoutVars>
          <dgm:bulletEnabled val="1"/>
        </dgm:presLayoutVars>
      </dgm:prSet>
      <dgm:spPr/>
    </dgm:pt>
    <dgm:pt modelId="{7805C749-8BAA-4206-965B-0CB89C3996EE}" type="pres">
      <dgm:prSet presAssocID="{4808277F-6D9B-43D1-BEF6-7AA77F8E889F}" presName="sibTrans" presStyleLbl="node1" presStyleIdx="2" presStyleCnt="4"/>
      <dgm:spPr/>
    </dgm:pt>
    <dgm:pt modelId="{E188E92E-7F01-4901-8806-93EA25A8FFB6}" type="pres">
      <dgm:prSet presAssocID="{C2F9DE7F-413D-4BA4-B156-266CA140BAE9}" presName="dummy" presStyleCnt="0"/>
      <dgm:spPr/>
    </dgm:pt>
    <dgm:pt modelId="{551701D2-2DD6-4F0E-A9EA-A514E0E7D5B5}" type="pres">
      <dgm:prSet presAssocID="{C2F9DE7F-413D-4BA4-B156-266CA140BAE9}" presName="node" presStyleLbl="revTx" presStyleIdx="3" presStyleCnt="4">
        <dgm:presLayoutVars>
          <dgm:bulletEnabled val="1"/>
        </dgm:presLayoutVars>
      </dgm:prSet>
      <dgm:spPr/>
    </dgm:pt>
    <dgm:pt modelId="{0F5A048F-F01F-478F-9EBB-FF36DB9C246C}" type="pres">
      <dgm:prSet presAssocID="{6E623477-7A2D-47D3-B4C3-C68C8EEA1D71}" presName="sibTrans" presStyleLbl="node1" presStyleIdx="3" presStyleCnt="4"/>
      <dgm:spPr/>
    </dgm:pt>
  </dgm:ptLst>
  <dgm:cxnLst>
    <dgm:cxn modelId="{FA023706-B82F-4BF8-ACD0-E3BB070FA8DF}" type="presOf" srcId="{3B22E0C9-BAC0-45B1-B960-B9DB1F0AD150}" destId="{44019764-1679-4213-A68C-4F18BB42CD40}" srcOrd="0" destOrd="0" presId="urn:microsoft.com/office/officeart/2005/8/layout/cycle1"/>
    <dgm:cxn modelId="{42695B0F-75C7-421F-B709-5B6BD59CC780}" srcId="{D0D2A75D-DB5B-48EF-A0D8-1B6C7C7D4587}" destId="{C2F9DE7F-413D-4BA4-B156-266CA140BAE9}" srcOrd="3" destOrd="0" parTransId="{568A9796-E042-4DC4-8BD3-57557D1CAB5E}" sibTransId="{6E623477-7A2D-47D3-B4C3-C68C8EEA1D71}"/>
    <dgm:cxn modelId="{B29DEB0F-E5D2-45CA-957C-38C1B08AC989}" srcId="{D0D2A75D-DB5B-48EF-A0D8-1B6C7C7D4587}" destId="{5DD762FB-1A2C-4B58-B61B-B4A2B4D6E713}" srcOrd="0" destOrd="0" parTransId="{63A1273D-42B8-4667-9D77-3C9AA7BD8F0A}" sibTransId="{3B22E0C9-BAC0-45B1-B960-B9DB1F0AD150}"/>
    <dgm:cxn modelId="{656BA71C-F633-414D-8C0C-69F1BCECBC0A}" type="presOf" srcId="{5DD762FB-1A2C-4B58-B61B-B4A2B4D6E713}" destId="{3801E276-8368-4693-9956-BD169059D503}" srcOrd="0" destOrd="0" presId="urn:microsoft.com/office/officeart/2005/8/layout/cycle1"/>
    <dgm:cxn modelId="{ECB53E1D-AF45-47E4-AB45-0666D14F02EE}" type="presOf" srcId="{C5921974-A489-45B6-ABBF-F39395562B42}" destId="{0986F520-2EDA-4660-8A9F-B620B57B6123}" srcOrd="0" destOrd="0" presId="urn:microsoft.com/office/officeart/2005/8/layout/cycle1"/>
    <dgm:cxn modelId="{DD548D67-6058-4BB7-B196-73A91134C009}" srcId="{D0D2A75D-DB5B-48EF-A0D8-1B6C7C7D4587}" destId="{639096AD-F472-4ECA-A01A-0475B351ABE2}" srcOrd="2" destOrd="0" parTransId="{19F4C635-B247-450B-905D-1D8FAD994CB5}" sibTransId="{4808277F-6D9B-43D1-BEF6-7AA77F8E889F}"/>
    <dgm:cxn modelId="{D2907686-0CDB-4718-8A32-ED95C19E8FF6}" type="presOf" srcId="{660295C7-BADB-466F-BDE9-B5C58EA70874}" destId="{5992ACBF-B8EE-41A4-A0DE-537EC26F9255}" srcOrd="0" destOrd="0" presId="urn:microsoft.com/office/officeart/2005/8/layout/cycle1"/>
    <dgm:cxn modelId="{A9F652A8-A078-483B-A53D-E3CB4A4DF28A}" type="presOf" srcId="{639096AD-F472-4ECA-A01A-0475B351ABE2}" destId="{846B79BD-8916-4011-AC38-DDCC7311791B}" srcOrd="0" destOrd="0" presId="urn:microsoft.com/office/officeart/2005/8/layout/cycle1"/>
    <dgm:cxn modelId="{D90B24B6-2BBD-4D09-919A-700134FB9C2F}" type="presOf" srcId="{6E623477-7A2D-47D3-B4C3-C68C8EEA1D71}" destId="{0F5A048F-F01F-478F-9EBB-FF36DB9C246C}" srcOrd="0" destOrd="0" presId="urn:microsoft.com/office/officeart/2005/8/layout/cycle1"/>
    <dgm:cxn modelId="{D1DE55D0-1766-4253-BD25-7B64B7D91630}" type="presOf" srcId="{4808277F-6D9B-43D1-BEF6-7AA77F8E889F}" destId="{7805C749-8BAA-4206-965B-0CB89C3996EE}" srcOrd="0" destOrd="0" presId="urn:microsoft.com/office/officeart/2005/8/layout/cycle1"/>
    <dgm:cxn modelId="{50E9B6D4-B45B-49E6-B40D-822DC34E9E92}" type="presOf" srcId="{D0D2A75D-DB5B-48EF-A0D8-1B6C7C7D4587}" destId="{B89B74E6-824A-4F5B-ACEE-08B57FF03292}" srcOrd="0" destOrd="0" presId="urn:microsoft.com/office/officeart/2005/8/layout/cycle1"/>
    <dgm:cxn modelId="{AF561CD8-4F8F-4076-B7F0-B74E18D4EDA8}" srcId="{D0D2A75D-DB5B-48EF-A0D8-1B6C7C7D4587}" destId="{660295C7-BADB-466F-BDE9-B5C58EA70874}" srcOrd="1" destOrd="0" parTransId="{10C53111-A36C-48E9-A4C9-2A4CB9C6BF21}" sibTransId="{C5921974-A489-45B6-ABBF-F39395562B42}"/>
    <dgm:cxn modelId="{5A9686FA-BDCF-4DC4-B7BC-7D92FE4CA7E9}" type="presOf" srcId="{C2F9DE7F-413D-4BA4-B156-266CA140BAE9}" destId="{551701D2-2DD6-4F0E-A9EA-A514E0E7D5B5}" srcOrd="0" destOrd="0" presId="urn:microsoft.com/office/officeart/2005/8/layout/cycle1"/>
    <dgm:cxn modelId="{83C91D7D-8E7E-4884-B84A-6C55A50E4DF8}" type="presParOf" srcId="{B89B74E6-824A-4F5B-ACEE-08B57FF03292}" destId="{F2F64104-4EB7-4E83-83AC-5949C2486D64}" srcOrd="0" destOrd="0" presId="urn:microsoft.com/office/officeart/2005/8/layout/cycle1"/>
    <dgm:cxn modelId="{15612A35-DC8D-49A3-89CC-CEA8CCF626B1}" type="presParOf" srcId="{B89B74E6-824A-4F5B-ACEE-08B57FF03292}" destId="{3801E276-8368-4693-9956-BD169059D503}" srcOrd="1" destOrd="0" presId="urn:microsoft.com/office/officeart/2005/8/layout/cycle1"/>
    <dgm:cxn modelId="{CC74DBD1-64F2-418F-BD57-2A813B29425C}" type="presParOf" srcId="{B89B74E6-824A-4F5B-ACEE-08B57FF03292}" destId="{44019764-1679-4213-A68C-4F18BB42CD40}" srcOrd="2" destOrd="0" presId="urn:microsoft.com/office/officeart/2005/8/layout/cycle1"/>
    <dgm:cxn modelId="{99ECB983-094B-42E0-8FB2-534A30720ACC}" type="presParOf" srcId="{B89B74E6-824A-4F5B-ACEE-08B57FF03292}" destId="{86B97E16-88AA-4EE7-B51F-7C45BA570CBA}" srcOrd="3" destOrd="0" presId="urn:microsoft.com/office/officeart/2005/8/layout/cycle1"/>
    <dgm:cxn modelId="{6FCC3E65-48B6-4268-9AE1-2923E5D48C5C}" type="presParOf" srcId="{B89B74E6-824A-4F5B-ACEE-08B57FF03292}" destId="{5992ACBF-B8EE-41A4-A0DE-537EC26F9255}" srcOrd="4" destOrd="0" presId="urn:microsoft.com/office/officeart/2005/8/layout/cycle1"/>
    <dgm:cxn modelId="{854B8E1E-3219-4560-9C8F-6CFEC1FB2AB3}" type="presParOf" srcId="{B89B74E6-824A-4F5B-ACEE-08B57FF03292}" destId="{0986F520-2EDA-4660-8A9F-B620B57B6123}" srcOrd="5" destOrd="0" presId="urn:microsoft.com/office/officeart/2005/8/layout/cycle1"/>
    <dgm:cxn modelId="{5CA6FF44-4033-4C5A-AAAC-082C66D96943}" type="presParOf" srcId="{B89B74E6-824A-4F5B-ACEE-08B57FF03292}" destId="{452CE749-6C50-4289-9F78-2420B1C5DB0C}" srcOrd="6" destOrd="0" presId="urn:microsoft.com/office/officeart/2005/8/layout/cycle1"/>
    <dgm:cxn modelId="{979F978B-5BA1-418C-90A2-863F1DEE7AC2}" type="presParOf" srcId="{B89B74E6-824A-4F5B-ACEE-08B57FF03292}" destId="{846B79BD-8916-4011-AC38-DDCC7311791B}" srcOrd="7" destOrd="0" presId="urn:microsoft.com/office/officeart/2005/8/layout/cycle1"/>
    <dgm:cxn modelId="{519B04A8-29FD-45BB-9EEA-FFDCC9DAB1B8}" type="presParOf" srcId="{B89B74E6-824A-4F5B-ACEE-08B57FF03292}" destId="{7805C749-8BAA-4206-965B-0CB89C3996EE}" srcOrd="8" destOrd="0" presId="urn:microsoft.com/office/officeart/2005/8/layout/cycle1"/>
    <dgm:cxn modelId="{CEF8E27F-6CE7-4C66-AA5B-62E73A6E2786}" type="presParOf" srcId="{B89B74E6-824A-4F5B-ACEE-08B57FF03292}" destId="{E188E92E-7F01-4901-8806-93EA25A8FFB6}" srcOrd="9" destOrd="0" presId="urn:microsoft.com/office/officeart/2005/8/layout/cycle1"/>
    <dgm:cxn modelId="{4A1F7E8D-628E-4C33-B5C8-3238F413AFA6}" type="presParOf" srcId="{B89B74E6-824A-4F5B-ACEE-08B57FF03292}" destId="{551701D2-2DD6-4F0E-A9EA-A514E0E7D5B5}" srcOrd="10" destOrd="0" presId="urn:microsoft.com/office/officeart/2005/8/layout/cycle1"/>
    <dgm:cxn modelId="{791E4789-B023-417F-A2F4-592416360425}" type="presParOf" srcId="{B89B74E6-824A-4F5B-ACEE-08B57FF03292}" destId="{0F5A048F-F01F-478F-9EBB-FF36DB9C246C}" srcOrd="11" destOrd="0" presId="urn:microsoft.com/office/officeart/2005/8/layout/cycle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1E276-8368-4693-9956-BD169059D503}">
      <dsp:nvSpPr>
        <dsp:cNvPr id="0" name=""/>
        <dsp:cNvSpPr/>
      </dsp:nvSpPr>
      <dsp:spPr>
        <a:xfrm>
          <a:off x="5796816" y="96281"/>
          <a:ext cx="1540371" cy="154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dirty="0"/>
            <a:t>resources for addressing the needs of carers</a:t>
          </a:r>
        </a:p>
      </dsp:txBody>
      <dsp:txXfrm>
        <a:off x="5796816" y="96281"/>
        <a:ext cx="1540371" cy="1540371"/>
      </dsp:txXfrm>
    </dsp:sp>
    <dsp:sp modelId="{44019764-1679-4213-A68C-4F18BB42CD40}">
      <dsp:nvSpPr>
        <dsp:cNvPr id="0" name=""/>
        <dsp:cNvSpPr/>
      </dsp:nvSpPr>
      <dsp:spPr>
        <a:xfrm>
          <a:off x="3080905" y="-1225"/>
          <a:ext cx="4353789" cy="4353789"/>
        </a:xfrm>
        <a:prstGeom prst="circularArrow">
          <a:avLst>
            <a:gd name="adj1" fmla="val 6899"/>
            <a:gd name="adj2" fmla="val 465117"/>
            <a:gd name="adj3" fmla="val 550404"/>
            <a:gd name="adj4" fmla="val 20584479"/>
            <a:gd name="adj5" fmla="val 804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92ACBF-B8EE-41A4-A0DE-537EC26F9255}">
      <dsp:nvSpPr>
        <dsp:cNvPr id="0" name=""/>
        <dsp:cNvSpPr/>
      </dsp:nvSpPr>
      <dsp:spPr>
        <a:xfrm>
          <a:off x="5796816" y="2714685"/>
          <a:ext cx="1540371" cy="154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a:t>committment to carers</a:t>
          </a:r>
        </a:p>
      </dsp:txBody>
      <dsp:txXfrm>
        <a:off x="5796816" y="2714685"/>
        <a:ext cx="1540371" cy="1540371"/>
      </dsp:txXfrm>
    </dsp:sp>
    <dsp:sp modelId="{0986F520-2EDA-4660-8A9F-B620B57B6123}">
      <dsp:nvSpPr>
        <dsp:cNvPr id="0" name=""/>
        <dsp:cNvSpPr/>
      </dsp:nvSpPr>
      <dsp:spPr>
        <a:xfrm>
          <a:off x="3080905" y="-1225"/>
          <a:ext cx="4353789" cy="4353789"/>
        </a:xfrm>
        <a:prstGeom prst="circularArrow">
          <a:avLst>
            <a:gd name="adj1" fmla="val 6899"/>
            <a:gd name="adj2" fmla="val 465117"/>
            <a:gd name="adj3" fmla="val 5950404"/>
            <a:gd name="adj4" fmla="val 4384479"/>
            <a:gd name="adj5" fmla="val 804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6B79BD-8916-4011-AC38-DDCC7311791B}">
      <dsp:nvSpPr>
        <dsp:cNvPr id="0" name=""/>
        <dsp:cNvSpPr/>
      </dsp:nvSpPr>
      <dsp:spPr>
        <a:xfrm>
          <a:off x="3178412" y="2714685"/>
          <a:ext cx="1540371" cy="154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a:t>measuring and evaluting </a:t>
          </a:r>
        </a:p>
      </dsp:txBody>
      <dsp:txXfrm>
        <a:off x="3178412" y="2714685"/>
        <a:ext cx="1540371" cy="1540371"/>
      </dsp:txXfrm>
    </dsp:sp>
    <dsp:sp modelId="{7805C749-8BAA-4206-965B-0CB89C3996EE}">
      <dsp:nvSpPr>
        <dsp:cNvPr id="0" name=""/>
        <dsp:cNvSpPr/>
      </dsp:nvSpPr>
      <dsp:spPr>
        <a:xfrm>
          <a:off x="3080905" y="-1225"/>
          <a:ext cx="4353789" cy="4353789"/>
        </a:xfrm>
        <a:prstGeom prst="circularArrow">
          <a:avLst>
            <a:gd name="adj1" fmla="val 6899"/>
            <a:gd name="adj2" fmla="val 465117"/>
            <a:gd name="adj3" fmla="val 11350404"/>
            <a:gd name="adj4" fmla="val 9784479"/>
            <a:gd name="adj5" fmla="val 804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1701D2-2DD6-4F0E-A9EA-A514E0E7D5B5}">
      <dsp:nvSpPr>
        <dsp:cNvPr id="0" name=""/>
        <dsp:cNvSpPr/>
      </dsp:nvSpPr>
      <dsp:spPr>
        <a:xfrm>
          <a:off x="3178412" y="96281"/>
          <a:ext cx="1540371" cy="154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dirty="0"/>
            <a:t>evidence base for supporting carers</a:t>
          </a:r>
        </a:p>
      </dsp:txBody>
      <dsp:txXfrm>
        <a:off x="3178412" y="96281"/>
        <a:ext cx="1540371" cy="1540371"/>
      </dsp:txXfrm>
    </dsp:sp>
    <dsp:sp modelId="{0F5A048F-F01F-478F-9EBB-FF36DB9C246C}">
      <dsp:nvSpPr>
        <dsp:cNvPr id="0" name=""/>
        <dsp:cNvSpPr/>
      </dsp:nvSpPr>
      <dsp:spPr>
        <a:xfrm>
          <a:off x="3080905" y="-1225"/>
          <a:ext cx="4353789" cy="4353789"/>
        </a:xfrm>
        <a:prstGeom prst="circularArrow">
          <a:avLst>
            <a:gd name="adj1" fmla="val 6899"/>
            <a:gd name="adj2" fmla="val 465117"/>
            <a:gd name="adj3" fmla="val 16750404"/>
            <a:gd name="adj4" fmla="val 15184479"/>
            <a:gd name="adj5" fmla="val 804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9A4D-1D5C-B2E3-F102-79B1D376FB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8C49B1-A2DD-C3E1-7ABA-A69EAF6609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E0D4C8-7A6A-D5F6-3EDE-4E5B759B9A8B}"/>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202EE233-194E-3645-B13B-CBA59706D3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9457B0-FF94-62A4-4542-0A2207215B06}"/>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13202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F123F-124A-8229-D574-68A6D67D81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F92279-06A4-308D-8A80-291A9857D1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4C8D86-6CA1-3940-3BAA-EC881FC30E9F}"/>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D67BC721-E0C7-3E65-0D57-66F39FB931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E0729B-FDB6-A791-4C88-B561573F3A17}"/>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916583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E400E6-1317-0D1A-2C14-FE5596010C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2DC479-431D-CA27-4A12-B735FA13E1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833C85-28D2-46F8-3A76-71EBA77C3994}"/>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D0FBF614-CA92-88D0-518F-2D1C267E52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CB17C5-867A-2622-C9C7-192B0AD2469D}"/>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419199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CF3BD-8112-AC45-0F5C-69CEFD9BCD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CC5E18-BCAE-B03D-84F6-9789C0BE45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B631D1-9FF4-26C2-AF00-229A70D9A2FB}"/>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DE8E4248-FFDF-9188-1C24-DE0EFF274F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6E781F-1AA5-064B-B09E-A764D5BD19BB}"/>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152235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8E3F-1838-7554-CA87-25A39994D7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BD1C48-CDFC-A051-DAD1-FD63CBE50A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5D1341-0FFF-CFC0-F637-B37F5D5841A3}"/>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B660869B-8961-554B-8474-247A7DED56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2410DB-5B32-932B-F8E9-CEA829225F41}"/>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249830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F03AC-8021-B8BC-AB00-8C226F1AA6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F0A5EA-C836-9AA1-BFD9-E09E55B255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36ED1BD-7778-39DE-4674-8E8305FCE4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FE29D3E-1DD3-8C9B-67E7-B1BEDC9A66E2}"/>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6" name="Footer Placeholder 5">
            <a:extLst>
              <a:ext uri="{FF2B5EF4-FFF2-40B4-BE49-F238E27FC236}">
                <a16:creationId xmlns:a16="http://schemas.microsoft.com/office/drawing/2014/main" id="{D999EC5C-1EE8-420E-A3DB-3AC9015176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1C85E4-E429-05F5-8C29-74CA76132ED1}"/>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361490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EF0E-A595-7B15-9DE1-8DD5B94518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384986-73D1-2BB3-F443-D96C6E40C9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FE86D6-F041-1DEC-E8A4-DE84068CA6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3D996C-FE6F-16FC-29B1-3E0BA6D37D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A0AFAF-E014-BC5B-58DF-06F6510404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1C6BEE0-1192-B9DF-0ACA-6B0C54A06E21}"/>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8" name="Footer Placeholder 7">
            <a:extLst>
              <a:ext uri="{FF2B5EF4-FFF2-40B4-BE49-F238E27FC236}">
                <a16:creationId xmlns:a16="http://schemas.microsoft.com/office/drawing/2014/main" id="{68689ADD-8C14-292B-021B-B13F72C714E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A27616-C643-57BE-EC3C-0D156EC9163F}"/>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389730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CAE42-CB48-5F7E-87EF-9EEBAE527C1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084ADF-D678-8DCB-C8DD-9339907CE2CE}"/>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4" name="Footer Placeholder 3">
            <a:extLst>
              <a:ext uri="{FF2B5EF4-FFF2-40B4-BE49-F238E27FC236}">
                <a16:creationId xmlns:a16="http://schemas.microsoft.com/office/drawing/2014/main" id="{BD9D3793-F9E5-75B8-6B58-B30D34DBE22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CCC5A8-3867-201B-99D4-741099F9F1E6}"/>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374198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66C09B-5A48-B35A-19E9-029DEB1E98CD}"/>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3" name="Footer Placeholder 2">
            <a:extLst>
              <a:ext uri="{FF2B5EF4-FFF2-40B4-BE49-F238E27FC236}">
                <a16:creationId xmlns:a16="http://schemas.microsoft.com/office/drawing/2014/main" id="{31AA5B3B-8477-F46F-CFAE-7D35FB03B24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9FCB42-FAB5-9AF5-ECB8-46A3A6C5B317}"/>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1905121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B0A67-DD93-DA9C-904A-D2A8674128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164495-B2C6-3F1D-49CD-CCAFB0C6E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664C3C-0177-F095-09D3-497C77E59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85C0AA-7C1E-D262-A197-2DA065C77D5B}"/>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6" name="Footer Placeholder 5">
            <a:extLst>
              <a:ext uri="{FF2B5EF4-FFF2-40B4-BE49-F238E27FC236}">
                <a16:creationId xmlns:a16="http://schemas.microsoft.com/office/drawing/2014/main" id="{AE4AEAB4-5727-8586-5F9A-4D7B4B2BF8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87F027-01E6-3BB8-C39D-BA99AA30A656}"/>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180387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90BF0-61DA-406F-5FDC-1DF62042C8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033A8D-FF29-9A17-BF17-52FDB2F007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E4B6311-2FD4-8F2A-E69D-BF530F1807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394DB-214C-C65E-9817-72EDFA4DC3B0}"/>
              </a:ext>
            </a:extLst>
          </p:cNvPr>
          <p:cNvSpPr>
            <a:spLocks noGrp="1"/>
          </p:cNvSpPr>
          <p:nvPr>
            <p:ph type="dt" sz="half" idx="10"/>
          </p:nvPr>
        </p:nvSpPr>
        <p:spPr/>
        <p:txBody>
          <a:bodyPr/>
          <a:lstStyle/>
          <a:p>
            <a:fld id="{FE49AA59-AB6F-4C79-B5B3-08A80EE7AE36}" type="datetimeFigureOut">
              <a:rPr lang="en-GB" smtClean="0"/>
              <a:t>26/11/2024</a:t>
            </a:fld>
            <a:endParaRPr lang="en-GB"/>
          </a:p>
        </p:txBody>
      </p:sp>
      <p:sp>
        <p:nvSpPr>
          <p:cNvPr id="6" name="Footer Placeholder 5">
            <a:extLst>
              <a:ext uri="{FF2B5EF4-FFF2-40B4-BE49-F238E27FC236}">
                <a16:creationId xmlns:a16="http://schemas.microsoft.com/office/drawing/2014/main" id="{C1EADD0D-FB86-9C7A-3A2C-650B231CD1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B5C487-D059-9F67-745A-E64018B1C0F9}"/>
              </a:ext>
            </a:extLst>
          </p:cNvPr>
          <p:cNvSpPr>
            <a:spLocks noGrp="1"/>
          </p:cNvSpPr>
          <p:nvPr>
            <p:ph type="sldNum" sz="quarter" idx="12"/>
          </p:nvPr>
        </p:nvSpPr>
        <p:spPr/>
        <p:txBody>
          <a:bodyPr/>
          <a:lstStyle/>
          <a:p>
            <a:fld id="{9B3D33AF-60D9-4CD1-A1F9-EFDC4A18528E}" type="slidenum">
              <a:rPr lang="en-GB" smtClean="0"/>
              <a:t>‹#›</a:t>
            </a:fld>
            <a:endParaRPr lang="en-GB"/>
          </a:p>
        </p:txBody>
      </p:sp>
    </p:spTree>
    <p:extLst>
      <p:ext uri="{BB962C8B-B14F-4D97-AF65-F5344CB8AC3E}">
        <p14:creationId xmlns:p14="http://schemas.microsoft.com/office/powerpoint/2010/main" val="3240527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63D3B1-04FB-DE39-C139-21E4D6A6DE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33C6A8-0270-36CD-69C7-40E3FD3AC4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90E69E-99E4-1299-CCC4-9E8DEF999B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9AA59-AB6F-4C79-B5B3-08A80EE7AE36}" type="datetimeFigureOut">
              <a:rPr lang="en-GB" smtClean="0"/>
              <a:t>26/11/2024</a:t>
            </a:fld>
            <a:endParaRPr lang="en-GB"/>
          </a:p>
        </p:txBody>
      </p:sp>
      <p:sp>
        <p:nvSpPr>
          <p:cNvPr id="5" name="Footer Placeholder 4">
            <a:extLst>
              <a:ext uri="{FF2B5EF4-FFF2-40B4-BE49-F238E27FC236}">
                <a16:creationId xmlns:a16="http://schemas.microsoft.com/office/drawing/2014/main" id="{7E033F86-3698-BEB1-86CE-CB3B3A12DB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EF2EF5D-3162-594B-B9A4-4685D17349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D33AF-60D9-4CD1-A1F9-EFDC4A18528E}" type="slidenum">
              <a:rPr lang="en-GB" smtClean="0"/>
              <a:t>‹#›</a:t>
            </a:fld>
            <a:endParaRPr lang="en-GB"/>
          </a:p>
        </p:txBody>
      </p:sp>
    </p:spTree>
    <p:extLst>
      <p:ext uri="{BB962C8B-B14F-4D97-AF65-F5344CB8AC3E}">
        <p14:creationId xmlns:p14="http://schemas.microsoft.com/office/powerpoint/2010/main" val="4137787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378B5-B6B3-1302-FB09-F88B250CA730}"/>
              </a:ext>
            </a:extLst>
          </p:cNvPr>
          <p:cNvSpPr>
            <a:spLocks noGrp="1"/>
          </p:cNvSpPr>
          <p:nvPr>
            <p:ph type="ctrTitle"/>
          </p:nvPr>
        </p:nvSpPr>
        <p:spPr>
          <a:xfrm>
            <a:off x="1524000" y="770093"/>
            <a:ext cx="9144000" cy="2356411"/>
          </a:xfrm>
          <a:solidFill>
            <a:srgbClr val="00B0F0"/>
          </a:solidFill>
        </p:spPr>
        <p:txBody>
          <a:bodyPr>
            <a:normAutofit fontScale="90000"/>
          </a:bodyPr>
          <a:lstStyle/>
          <a:p>
            <a:r>
              <a:rPr lang="en-GB" dirty="0"/>
              <a:t>Carers Strategy development</a:t>
            </a:r>
            <a:br>
              <a:rPr lang="en-GB" dirty="0"/>
            </a:br>
            <a:r>
              <a:rPr lang="en-GB" b="1" dirty="0"/>
              <a:t>THINK CARER – building a Carer Friendly City </a:t>
            </a:r>
          </a:p>
        </p:txBody>
      </p:sp>
      <p:sp>
        <p:nvSpPr>
          <p:cNvPr id="3" name="Subtitle 2">
            <a:extLst>
              <a:ext uri="{FF2B5EF4-FFF2-40B4-BE49-F238E27FC236}">
                <a16:creationId xmlns:a16="http://schemas.microsoft.com/office/drawing/2014/main" id="{3D634199-0478-8794-C8BE-70008652EEBD}"/>
              </a:ext>
            </a:extLst>
          </p:cNvPr>
          <p:cNvSpPr>
            <a:spLocks noGrp="1"/>
          </p:cNvSpPr>
          <p:nvPr>
            <p:ph type="subTitle" idx="1"/>
          </p:nvPr>
        </p:nvSpPr>
        <p:spPr>
          <a:xfrm>
            <a:off x="2698955" y="3159585"/>
            <a:ext cx="6754761" cy="1854865"/>
          </a:xfrm>
          <a:solidFill>
            <a:srgbClr val="00B0F0"/>
          </a:solidFill>
        </p:spPr>
        <p:txBody>
          <a:bodyPr>
            <a:normAutofit fontScale="92500"/>
          </a:bodyPr>
          <a:lstStyle/>
          <a:p>
            <a:r>
              <a:rPr lang="en-GB" dirty="0"/>
              <a:t>21.11.24</a:t>
            </a:r>
          </a:p>
          <a:p>
            <a:r>
              <a:rPr lang="en-GB" b="1" dirty="0"/>
              <a:t>Carers Rights Day</a:t>
            </a:r>
          </a:p>
          <a:p>
            <a:r>
              <a:rPr lang="en-GB" b="1" dirty="0"/>
              <a:t>Gem Scambler</a:t>
            </a:r>
          </a:p>
          <a:p>
            <a:r>
              <a:rPr lang="en-GB" b="1" dirty="0"/>
              <a:t>Commissioning Manager, Housing, Care and Wellbeing</a:t>
            </a:r>
          </a:p>
          <a:p>
            <a:endParaRPr lang="en-GB" dirty="0"/>
          </a:p>
        </p:txBody>
      </p:sp>
      <p:pic>
        <p:nvPicPr>
          <p:cNvPr id="4" name="Picture 3" descr="A black and white logo&#10;&#10;Description automatically generated with medium confidence">
            <a:extLst>
              <a:ext uri="{FF2B5EF4-FFF2-40B4-BE49-F238E27FC236}">
                <a16:creationId xmlns:a16="http://schemas.microsoft.com/office/drawing/2014/main" id="{865E4228-8487-4D9F-637C-720532E6C23B}"/>
              </a:ext>
            </a:extLst>
          </p:cNvPr>
          <p:cNvPicPr>
            <a:picLocks noChangeAspect="1"/>
          </p:cNvPicPr>
          <p:nvPr/>
        </p:nvPicPr>
        <p:blipFill>
          <a:blip r:embed="rId2"/>
          <a:stretch>
            <a:fillRect/>
          </a:stretch>
        </p:blipFill>
        <p:spPr>
          <a:xfrm>
            <a:off x="5641556" y="5037520"/>
            <a:ext cx="1666875" cy="1114425"/>
          </a:xfrm>
          <a:prstGeom prst="rect">
            <a:avLst/>
          </a:prstGeom>
        </p:spPr>
      </p:pic>
    </p:spTree>
    <p:extLst>
      <p:ext uri="{BB962C8B-B14F-4D97-AF65-F5344CB8AC3E}">
        <p14:creationId xmlns:p14="http://schemas.microsoft.com/office/powerpoint/2010/main" val="124359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10E8C-A0A6-DD8B-B791-E591E87E6B6B}"/>
              </a:ext>
            </a:extLst>
          </p:cNvPr>
          <p:cNvSpPr>
            <a:spLocks noGrp="1"/>
          </p:cNvSpPr>
          <p:nvPr>
            <p:ph type="title"/>
          </p:nvPr>
        </p:nvSpPr>
        <p:spPr>
          <a:solidFill>
            <a:srgbClr val="00B0F0"/>
          </a:solidFill>
        </p:spPr>
        <p:txBody>
          <a:bodyPr/>
          <a:lstStyle/>
          <a:p>
            <a:pPr algn="ctr"/>
            <a:r>
              <a:rPr lang="en-GB" b="1" dirty="0"/>
              <a:t>How can carers continue to be involved in the strategy?</a:t>
            </a:r>
          </a:p>
        </p:txBody>
      </p:sp>
      <p:sp>
        <p:nvSpPr>
          <p:cNvPr id="3" name="Content Placeholder 2">
            <a:extLst>
              <a:ext uri="{FF2B5EF4-FFF2-40B4-BE49-F238E27FC236}">
                <a16:creationId xmlns:a16="http://schemas.microsoft.com/office/drawing/2014/main" id="{D4643013-7E8A-9892-B02D-BF74C63FF550}"/>
              </a:ext>
            </a:extLst>
          </p:cNvPr>
          <p:cNvSpPr>
            <a:spLocks noGrp="1"/>
          </p:cNvSpPr>
          <p:nvPr>
            <p:ph idx="1"/>
          </p:nvPr>
        </p:nvSpPr>
        <p:spPr/>
        <p:txBody>
          <a:bodyPr/>
          <a:lstStyle/>
          <a:p>
            <a:r>
              <a:rPr lang="en-GB" dirty="0"/>
              <a:t>Greater links between the Carers Voice group and the strategy group</a:t>
            </a:r>
          </a:p>
          <a:p>
            <a:r>
              <a:rPr lang="en-GB" dirty="0"/>
              <a:t>Present CF Blueprints during Carers Week, to get feedback from carers</a:t>
            </a:r>
          </a:p>
          <a:p>
            <a:r>
              <a:rPr lang="en-GB" dirty="0"/>
              <a:t>Respite development, involve carers within BHCC respite developments</a:t>
            </a:r>
          </a:p>
          <a:p>
            <a:r>
              <a:rPr lang="en-GB" dirty="0"/>
              <a:t>Have greater contact with carers regarding feedback on issues, problems, and what is working well (via the Register)</a:t>
            </a:r>
          </a:p>
          <a:p>
            <a:r>
              <a:rPr lang="en-GB" dirty="0"/>
              <a:t>Ensure that there are identified ‘navigators’ or ‘champions’ within services, these may also be carers.</a:t>
            </a:r>
          </a:p>
        </p:txBody>
      </p:sp>
      <p:pic>
        <p:nvPicPr>
          <p:cNvPr id="4" name="Picture 3" descr="A black and white logo&#10;&#10;Description automatically generated with medium confidence">
            <a:extLst>
              <a:ext uri="{FF2B5EF4-FFF2-40B4-BE49-F238E27FC236}">
                <a16:creationId xmlns:a16="http://schemas.microsoft.com/office/drawing/2014/main" id="{2FBBD1EF-27A7-4EE7-4C84-3DA05E0B1ACA}"/>
              </a:ext>
            </a:extLst>
          </p:cNvPr>
          <p:cNvPicPr>
            <a:picLocks noChangeAspect="1"/>
          </p:cNvPicPr>
          <p:nvPr/>
        </p:nvPicPr>
        <p:blipFill>
          <a:blip r:embed="rId2"/>
          <a:stretch>
            <a:fillRect/>
          </a:stretch>
        </p:blipFill>
        <p:spPr>
          <a:xfrm>
            <a:off x="10390536" y="5406229"/>
            <a:ext cx="1666875" cy="1114425"/>
          </a:xfrm>
          <a:prstGeom prst="rect">
            <a:avLst/>
          </a:prstGeom>
        </p:spPr>
      </p:pic>
    </p:spTree>
    <p:extLst>
      <p:ext uri="{BB962C8B-B14F-4D97-AF65-F5344CB8AC3E}">
        <p14:creationId xmlns:p14="http://schemas.microsoft.com/office/powerpoint/2010/main" val="167445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D1D70-3C6D-41F2-7B25-825E78423580}"/>
              </a:ext>
            </a:extLst>
          </p:cNvPr>
          <p:cNvSpPr>
            <a:spLocks noGrp="1"/>
          </p:cNvSpPr>
          <p:nvPr>
            <p:ph type="title"/>
          </p:nvPr>
        </p:nvSpPr>
        <p:spPr>
          <a:solidFill>
            <a:srgbClr val="00B0F0"/>
          </a:solidFill>
          <a:ln>
            <a:solidFill>
              <a:schemeClr val="accent1"/>
            </a:solidFill>
          </a:ln>
        </p:spPr>
        <p:txBody>
          <a:bodyPr/>
          <a:lstStyle/>
          <a:p>
            <a:pPr algn="ctr"/>
            <a:r>
              <a:rPr lang="en-GB" b="1" dirty="0"/>
              <a:t>Last years Carers Rights Day</a:t>
            </a:r>
          </a:p>
        </p:txBody>
      </p:sp>
      <p:sp>
        <p:nvSpPr>
          <p:cNvPr id="3" name="Content Placeholder 2">
            <a:extLst>
              <a:ext uri="{FF2B5EF4-FFF2-40B4-BE49-F238E27FC236}">
                <a16:creationId xmlns:a16="http://schemas.microsoft.com/office/drawing/2014/main" id="{0AFA0A2C-7627-7EC3-4915-A2971C587D0B}"/>
              </a:ext>
            </a:extLst>
          </p:cNvPr>
          <p:cNvSpPr>
            <a:spLocks noGrp="1"/>
          </p:cNvSpPr>
          <p:nvPr>
            <p:ph idx="1"/>
          </p:nvPr>
        </p:nvSpPr>
        <p:spPr/>
        <p:txBody>
          <a:bodyPr>
            <a:normAutofit fontScale="85000" lnSpcReduction="20000"/>
          </a:bodyPr>
          <a:lstStyle/>
          <a:p>
            <a:pPr marL="0" indent="0">
              <a:buNone/>
            </a:pPr>
            <a:r>
              <a:rPr lang="en-GB" dirty="0"/>
              <a:t>We discussed the Carers Friendly City Strategy development, discussed the 4 pillars of the strategy:</a:t>
            </a:r>
          </a:p>
          <a:p>
            <a:pPr marL="0" indent="0">
              <a:buNone/>
            </a:pPr>
            <a:r>
              <a:rPr lang="en-GB" dirty="0"/>
              <a:t>Carers Friendly Health; Education; Employment; and Social Care, plus we also talked about the importance of Integrated services.</a:t>
            </a:r>
          </a:p>
          <a:p>
            <a:pPr marL="0" indent="0">
              <a:buNone/>
            </a:pPr>
            <a:r>
              <a:rPr lang="en-GB" dirty="0"/>
              <a:t>Plus the priorities for the strategy:</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Carer Registration (identification &amp; carers offer);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Carer Engagement (co-production, carers voice, peer support);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Data Collection (including protected characteristics);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Integrated Services (ICS/HASC/Carers Hub/ and strategies);</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Carer Awareness (training and support);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Carer Pathway (roadmap, signposting and policy); </a:t>
            </a:r>
          </a:p>
          <a:p>
            <a:pPr marL="342900" lvl="0" indent="-342900">
              <a:lnSpc>
                <a:spcPct val="107000"/>
              </a:lnSpc>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Tackling Health Inequalities (influencing individual and system change); </a:t>
            </a:r>
          </a:p>
          <a:p>
            <a:pPr marL="342900" lvl="0" indent="-342900">
              <a:lnSpc>
                <a:spcPct val="107000"/>
              </a:lnSpc>
              <a:spcAft>
                <a:spcPts val="800"/>
              </a:spcAft>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Information, Advice, Assessment, and Support (proactive sharing of opportunities/rights/services)</a:t>
            </a:r>
          </a:p>
          <a:p>
            <a:pPr marL="0" indent="0">
              <a:buNone/>
            </a:pPr>
            <a:endParaRPr lang="en-GB" dirty="0"/>
          </a:p>
          <a:p>
            <a:pPr marL="0" indent="0">
              <a:buNone/>
            </a:pPr>
            <a:endParaRPr lang="en-GB" dirty="0"/>
          </a:p>
        </p:txBody>
      </p:sp>
      <p:pic>
        <p:nvPicPr>
          <p:cNvPr id="4" name="Content Placeholder 3" descr="A graphic of a hand with a diagram&#10;&#10;Description automatically generated">
            <a:extLst>
              <a:ext uri="{FF2B5EF4-FFF2-40B4-BE49-F238E27FC236}">
                <a16:creationId xmlns:a16="http://schemas.microsoft.com/office/drawing/2014/main" id="{EC0A656F-3405-1ACC-917D-FC9DAC34757D}"/>
              </a:ext>
            </a:extLst>
          </p:cNvPr>
          <p:cNvPicPr>
            <a:picLocks noChangeAspect="1"/>
          </p:cNvPicPr>
          <p:nvPr/>
        </p:nvPicPr>
        <p:blipFill rotWithShape="1">
          <a:blip r:embed="rId2"/>
          <a:srcRect r="41653"/>
          <a:stretch/>
        </p:blipFill>
        <p:spPr bwMode="auto">
          <a:xfrm>
            <a:off x="8337909" y="2839310"/>
            <a:ext cx="2634892" cy="249605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1576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0A72B-70D6-ACE0-DF29-27340EA8A95A}"/>
              </a:ext>
            </a:extLst>
          </p:cNvPr>
          <p:cNvSpPr>
            <a:spLocks noGrp="1"/>
          </p:cNvSpPr>
          <p:nvPr>
            <p:ph type="title"/>
          </p:nvPr>
        </p:nvSpPr>
        <p:spPr>
          <a:xfrm>
            <a:off x="838200" y="365125"/>
            <a:ext cx="10515600" cy="922499"/>
          </a:xfrm>
          <a:solidFill>
            <a:srgbClr val="00B0F0"/>
          </a:solidFill>
        </p:spPr>
        <p:txBody>
          <a:bodyPr/>
          <a:lstStyle/>
          <a:p>
            <a:pPr algn="ctr"/>
            <a:r>
              <a:rPr lang="en-GB" b="1" dirty="0"/>
              <a:t>Carers have told us…….</a:t>
            </a:r>
          </a:p>
        </p:txBody>
      </p:sp>
      <p:sp>
        <p:nvSpPr>
          <p:cNvPr id="3" name="Content Placeholder 2">
            <a:extLst>
              <a:ext uri="{FF2B5EF4-FFF2-40B4-BE49-F238E27FC236}">
                <a16:creationId xmlns:a16="http://schemas.microsoft.com/office/drawing/2014/main" id="{F2D6871F-17C3-E7B3-8759-B581E8415B3B}"/>
              </a:ext>
            </a:extLst>
          </p:cNvPr>
          <p:cNvSpPr>
            <a:spLocks noGrp="1"/>
          </p:cNvSpPr>
          <p:nvPr>
            <p:ph idx="1"/>
          </p:nvPr>
        </p:nvSpPr>
        <p:spPr>
          <a:xfrm>
            <a:off x="838200" y="1287624"/>
            <a:ext cx="10515600" cy="4889339"/>
          </a:xfrm>
        </p:spPr>
        <p:txBody>
          <a:bodyPr>
            <a:normAutofit fontScale="25000" lnSpcReduction="20000"/>
          </a:bodyPr>
          <a:lstStyle/>
          <a:p>
            <a:pPr indent="0">
              <a:lnSpc>
                <a:spcPct val="107000"/>
              </a:lnSpc>
              <a:spcAft>
                <a:spcPts val="800"/>
              </a:spcAft>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GB" sz="5600" dirty="0"/>
              <a:t>Improve </a:t>
            </a:r>
            <a:r>
              <a:rPr lang="en-GB" sz="5600" b="1" dirty="0"/>
              <a:t>Carer Awareness </a:t>
            </a:r>
            <a:r>
              <a:rPr lang="en-GB" sz="5600" dirty="0"/>
              <a:t>for staff working in Social Care; Health; Education, and for Employers to be aware of how caring affects carers.</a:t>
            </a:r>
          </a:p>
          <a:p>
            <a:pPr marL="0" indent="0">
              <a:lnSpc>
                <a:spcPct val="120000"/>
              </a:lnSpc>
              <a:spcBef>
                <a:spcPts val="0"/>
              </a:spcBef>
              <a:buNone/>
            </a:pPr>
            <a:endParaRPr lang="en-GB" sz="5600" dirty="0"/>
          </a:p>
          <a:p>
            <a:pPr marL="0" indent="0">
              <a:lnSpc>
                <a:spcPct val="120000"/>
              </a:lnSpc>
              <a:spcBef>
                <a:spcPts val="0"/>
              </a:spcBef>
              <a:buNone/>
            </a:pPr>
            <a:r>
              <a:rPr lang="en-GB" sz="5600" b="1" dirty="0"/>
              <a:t>Flexible supportive </a:t>
            </a:r>
            <a:r>
              <a:rPr lang="en-GB" sz="5600" dirty="0"/>
              <a:t>environments at work and in education.</a:t>
            </a:r>
          </a:p>
          <a:p>
            <a:pPr marL="0" indent="0">
              <a:lnSpc>
                <a:spcPct val="120000"/>
              </a:lnSpc>
              <a:spcBef>
                <a:spcPts val="0"/>
              </a:spcBef>
              <a:buNone/>
            </a:pPr>
            <a:endParaRPr lang="en-GB" sz="5600" dirty="0"/>
          </a:p>
          <a:p>
            <a:pPr marL="0" indent="0">
              <a:lnSpc>
                <a:spcPct val="120000"/>
              </a:lnSpc>
              <a:spcBef>
                <a:spcPts val="0"/>
              </a:spcBef>
              <a:buNone/>
            </a:pPr>
            <a:r>
              <a:rPr lang="en-GB" sz="5600" dirty="0"/>
              <a:t>Building </a:t>
            </a:r>
            <a:r>
              <a:rPr lang="en-GB" sz="5600" b="1" dirty="0"/>
              <a:t>stronger relationships </a:t>
            </a:r>
            <a:r>
              <a:rPr lang="en-GB" sz="5600" dirty="0"/>
              <a:t>with the services supporting the person you care for, recognise the expertise of the carer as part of the ‘team’.</a:t>
            </a:r>
          </a:p>
          <a:p>
            <a:pPr marL="0" indent="0">
              <a:lnSpc>
                <a:spcPct val="120000"/>
              </a:lnSpc>
              <a:spcBef>
                <a:spcPts val="0"/>
              </a:spcBef>
              <a:buNone/>
            </a:pPr>
            <a:endParaRPr lang="en-GB" sz="5600" dirty="0"/>
          </a:p>
          <a:p>
            <a:pPr marL="0" indent="0">
              <a:lnSpc>
                <a:spcPct val="120000"/>
              </a:lnSpc>
              <a:spcBef>
                <a:spcPts val="0"/>
              </a:spcBef>
              <a:buNone/>
            </a:pPr>
            <a:r>
              <a:rPr lang="en-GB" sz="5600" dirty="0"/>
              <a:t>For all services to help </a:t>
            </a:r>
            <a:r>
              <a:rPr lang="en-GB" sz="5600" b="1" dirty="0"/>
              <a:t>identify</a:t>
            </a:r>
            <a:r>
              <a:rPr lang="en-GB" sz="5600" dirty="0"/>
              <a:t>  carers, and make sure they know where they can get </a:t>
            </a:r>
            <a:r>
              <a:rPr lang="en-GB" sz="5600" b="1" dirty="0"/>
              <a:t>support</a:t>
            </a:r>
            <a:r>
              <a:rPr lang="en-GB" sz="5600" dirty="0"/>
              <a:t>, and the importance of the carer being supported.</a:t>
            </a:r>
          </a:p>
          <a:p>
            <a:pPr marL="0" indent="0">
              <a:lnSpc>
                <a:spcPct val="120000"/>
              </a:lnSpc>
              <a:spcBef>
                <a:spcPts val="0"/>
              </a:spcBef>
              <a:buNone/>
            </a:pPr>
            <a:endParaRPr lang="en-GB" sz="5600" dirty="0"/>
          </a:p>
          <a:p>
            <a:pPr marL="0" indent="0">
              <a:lnSpc>
                <a:spcPct val="120000"/>
              </a:lnSpc>
              <a:spcBef>
                <a:spcPts val="0"/>
              </a:spcBef>
              <a:buNone/>
            </a:pPr>
            <a:r>
              <a:rPr lang="en-GB" sz="5600" dirty="0"/>
              <a:t>Access to services for the cared for and carer, </a:t>
            </a:r>
            <a:r>
              <a:rPr lang="en-GB" sz="5600" b="1" dirty="0"/>
              <a:t>respite</a:t>
            </a:r>
            <a:r>
              <a:rPr lang="en-GB" sz="5600" dirty="0"/>
              <a:t> and training</a:t>
            </a:r>
          </a:p>
          <a:p>
            <a:pPr marL="0" indent="0">
              <a:lnSpc>
                <a:spcPct val="120000"/>
              </a:lnSpc>
              <a:spcBef>
                <a:spcPts val="0"/>
              </a:spcBef>
              <a:buNone/>
            </a:pPr>
            <a:endParaRPr lang="en-GB" sz="5600" dirty="0"/>
          </a:p>
          <a:p>
            <a:pPr marL="0" indent="0">
              <a:lnSpc>
                <a:spcPct val="120000"/>
              </a:lnSpc>
              <a:spcBef>
                <a:spcPts val="0"/>
              </a:spcBef>
              <a:buNone/>
            </a:pPr>
            <a:r>
              <a:rPr lang="en-GB" sz="5600" dirty="0"/>
              <a:t>Help carers to </a:t>
            </a:r>
            <a:r>
              <a:rPr lang="en-GB" sz="5600" b="1" dirty="0"/>
              <a:t>‘navigate’ </a:t>
            </a:r>
            <a:r>
              <a:rPr lang="en-GB" sz="5600" dirty="0"/>
              <a:t>the systems – whether health, or social care, or education .</a:t>
            </a:r>
          </a:p>
          <a:p>
            <a:pPr marL="0" indent="0">
              <a:lnSpc>
                <a:spcPct val="120000"/>
              </a:lnSpc>
              <a:spcBef>
                <a:spcPts val="0"/>
              </a:spcBef>
              <a:buNone/>
            </a:pPr>
            <a:endParaRPr lang="en-GB" sz="5600" dirty="0"/>
          </a:p>
          <a:p>
            <a:pPr marL="0" indent="0">
              <a:lnSpc>
                <a:spcPct val="120000"/>
              </a:lnSpc>
              <a:spcBef>
                <a:spcPts val="0"/>
              </a:spcBef>
              <a:buNone/>
            </a:pPr>
            <a:r>
              <a:rPr lang="en-GB" sz="5600" b="1" dirty="0"/>
              <a:t>Proactive contact</a:t>
            </a:r>
            <a:r>
              <a:rPr lang="en-GB" sz="5600" dirty="0"/>
              <a:t>, carers don’t generally seek support for themselves until a crisis hits.</a:t>
            </a:r>
          </a:p>
          <a:p>
            <a:pPr marL="0" indent="0">
              <a:lnSpc>
                <a:spcPct val="120000"/>
              </a:lnSpc>
              <a:spcBef>
                <a:spcPts val="0"/>
              </a:spcBef>
              <a:buNone/>
            </a:pPr>
            <a:endParaRPr lang="en-GB" sz="5600" dirty="0"/>
          </a:p>
          <a:p>
            <a:pPr marL="0" indent="0">
              <a:lnSpc>
                <a:spcPct val="120000"/>
              </a:lnSpc>
              <a:spcBef>
                <a:spcPts val="0"/>
              </a:spcBef>
              <a:buNone/>
            </a:pPr>
            <a:r>
              <a:rPr lang="en-GB" sz="5600" b="1" dirty="0"/>
              <a:t>Joined up services</a:t>
            </a:r>
            <a:r>
              <a:rPr lang="en-GB" sz="5600" dirty="0"/>
              <a:t>, don’t need to repeat everything, especially regarding consent and confidentiality.</a:t>
            </a:r>
          </a:p>
          <a:p>
            <a:pPr marL="0" indent="0">
              <a:lnSpc>
                <a:spcPct val="120000"/>
              </a:lnSpc>
              <a:spcBef>
                <a:spcPts val="0"/>
              </a:spcBef>
              <a:buNone/>
            </a:pPr>
            <a:endParaRPr lang="en-GB" sz="5600" dirty="0"/>
          </a:p>
          <a:p>
            <a:pPr marL="0" indent="0">
              <a:lnSpc>
                <a:spcPct val="120000"/>
              </a:lnSpc>
              <a:spcBef>
                <a:spcPts val="0"/>
              </a:spcBef>
              <a:buNone/>
            </a:pPr>
            <a:r>
              <a:rPr lang="en-GB" sz="5600" dirty="0"/>
              <a:t>Services for carers that value carers, including improving the </a:t>
            </a:r>
            <a:r>
              <a:rPr lang="en-GB" sz="5600" b="1" dirty="0"/>
              <a:t>Carers Card </a:t>
            </a:r>
            <a:r>
              <a:rPr lang="en-GB" sz="5600" dirty="0"/>
              <a:t>opportunities, etc. </a:t>
            </a:r>
          </a:p>
          <a:p>
            <a:pPr marL="0" indent="0">
              <a:lnSpc>
                <a:spcPct val="120000"/>
              </a:lnSpc>
              <a:spcBef>
                <a:spcPts val="0"/>
              </a:spcBef>
              <a:buNone/>
            </a:pPr>
            <a:endParaRPr lang="en-GB" sz="5600" dirty="0"/>
          </a:p>
          <a:p>
            <a:pPr marL="0" indent="0">
              <a:lnSpc>
                <a:spcPct val="120000"/>
              </a:lnSpc>
              <a:spcBef>
                <a:spcPts val="0"/>
              </a:spcBef>
              <a:buNone/>
            </a:pPr>
            <a:r>
              <a:rPr lang="en-GB" sz="5600" dirty="0"/>
              <a:t>Involve carers</a:t>
            </a:r>
            <a:r>
              <a:rPr lang="en-GB" sz="5600" b="1" dirty="0"/>
              <a:t>, co-production</a:t>
            </a:r>
            <a:r>
              <a:rPr lang="en-GB" sz="5600" dirty="0"/>
              <a:t>, in service developments</a:t>
            </a:r>
          </a:p>
        </p:txBody>
      </p:sp>
      <p:pic>
        <p:nvPicPr>
          <p:cNvPr id="5" name="Picture 4" descr="A black and white logo&#10;&#10;Description automatically generated with medium confidence">
            <a:extLst>
              <a:ext uri="{FF2B5EF4-FFF2-40B4-BE49-F238E27FC236}">
                <a16:creationId xmlns:a16="http://schemas.microsoft.com/office/drawing/2014/main" id="{9746A875-8331-6A20-F61F-90CA61191D17}"/>
              </a:ext>
            </a:extLst>
          </p:cNvPr>
          <p:cNvPicPr>
            <a:picLocks noChangeAspect="1"/>
          </p:cNvPicPr>
          <p:nvPr/>
        </p:nvPicPr>
        <p:blipFill>
          <a:blip r:embed="rId2"/>
          <a:stretch>
            <a:fillRect/>
          </a:stretch>
        </p:blipFill>
        <p:spPr>
          <a:xfrm>
            <a:off x="10346291" y="4963778"/>
            <a:ext cx="1666875" cy="1114425"/>
          </a:xfrm>
          <a:prstGeom prst="rect">
            <a:avLst/>
          </a:prstGeom>
        </p:spPr>
      </p:pic>
    </p:spTree>
    <p:extLst>
      <p:ext uri="{BB962C8B-B14F-4D97-AF65-F5344CB8AC3E}">
        <p14:creationId xmlns:p14="http://schemas.microsoft.com/office/powerpoint/2010/main" val="3482939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7D22505D-8B39-2AB5-7ADB-B8AB5068A1BA}"/>
              </a:ext>
            </a:extLst>
          </p:cNvPr>
          <p:cNvPicPr>
            <a:picLocks noChangeAspect="1"/>
          </p:cNvPicPr>
          <p:nvPr/>
        </p:nvPicPr>
        <p:blipFill>
          <a:blip r:embed="rId2"/>
          <a:srcRect b="18171"/>
          <a:stretch/>
        </p:blipFill>
        <p:spPr>
          <a:xfrm>
            <a:off x="632498" y="236616"/>
            <a:ext cx="6851143" cy="6350186"/>
          </a:xfrm>
          <a:prstGeom prst="rect">
            <a:avLst/>
          </a:prstGeom>
        </p:spPr>
      </p:pic>
      <p:pic>
        <p:nvPicPr>
          <p:cNvPr id="5" name="Content Placeholder 4">
            <a:extLst>
              <a:ext uri="{FF2B5EF4-FFF2-40B4-BE49-F238E27FC236}">
                <a16:creationId xmlns:a16="http://schemas.microsoft.com/office/drawing/2014/main" id="{353B202D-C94A-835D-9A9A-00F382178E77}"/>
              </a:ext>
            </a:extLst>
          </p:cNvPr>
          <p:cNvPicPr>
            <a:picLocks noGrp="1" noChangeAspect="1"/>
          </p:cNvPicPr>
          <p:nvPr>
            <p:ph idx="1"/>
          </p:nvPr>
        </p:nvPicPr>
        <p:blipFill>
          <a:blip r:embed="rId2"/>
          <a:srcRect t="84115" r="7628"/>
          <a:stretch/>
        </p:blipFill>
        <p:spPr>
          <a:xfrm>
            <a:off x="4989858" y="5486400"/>
            <a:ext cx="7041721" cy="1371600"/>
          </a:xfrm>
        </p:spPr>
      </p:pic>
    </p:spTree>
    <p:extLst>
      <p:ext uri="{BB962C8B-B14F-4D97-AF65-F5344CB8AC3E}">
        <p14:creationId xmlns:p14="http://schemas.microsoft.com/office/powerpoint/2010/main" val="398693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04F58-42E6-5C35-6784-FD5DCEF79DCF}"/>
              </a:ext>
            </a:extLst>
          </p:cNvPr>
          <p:cNvSpPr>
            <a:spLocks noGrp="1"/>
          </p:cNvSpPr>
          <p:nvPr>
            <p:ph type="title"/>
          </p:nvPr>
        </p:nvSpPr>
        <p:spPr>
          <a:solidFill>
            <a:srgbClr val="00B0F0"/>
          </a:solidFill>
        </p:spPr>
        <p:txBody>
          <a:bodyPr/>
          <a:lstStyle/>
          <a:p>
            <a:pPr algn="ctr"/>
            <a:r>
              <a:rPr lang="en-GB" b="1"/>
              <a:t>So what have we done……</a:t>
            </a:r>
            <a:endParaRPr lang="en-GB" b="1" dirty="0"/>
          </a:p>
        </p:txBody>
      </p:sp>
      <p:sp>
        <p:nvSpPr>
          <p:cNvPr id="3" name="Content Placeholder 2">
            <a:extLst>
              <a:ext uri="{FF2B5EF4-FFF2-40B4-BE49-F238E27FC236}">
                <a16:creationId xmlns:a16="http://schemas.microsoft.com/office/drawing/2014/main" id="{B7927502-FC95-2E20-60E3-6D37EAC21091}"/>
              </a:ext>
            </a:extLst>
          </p:cNvPr>
          <p:cNvSpPr>
            <a:spLocks noGrp="1"/>
          </p:cNvSpPr>
          <p:nvPr>
            <p:ph idx="1"/>
          </p:nvPr>
        </p:nvSpPr>
        <p:spPr/>
        <p:txBody>
          <a:bodyPr/>
          <a:lstStyle/>
          <a:p>
            <a:pPr>
              <a:buFont typeface="Wingdings" panose="05000000000000000000" pitchFamily="2" charset="2"/>
              <a:buChar char="ü"/>
            </a:pPr>
            <a:r>
              <a:rPr lang="en-GB" dirty="0"/>
              <a:t>We have produced a </a:t>
            </a:r>
            <a:r>
              <a:rPr lang="en-GB" b="1" dirty="0"/>
              <a:t>Carers Strategy Development Pack </a:t>
            </a:r>
            <a:r>
              <a:rPr lang="en-GB" dirty="0"/>
              <a:t>which pulls together - </a:t>
            </a:r>
            <a:r>
              <a:rPr lang="en-GB" sz="1800" b="1" dirty="0"/>
              <a:t>Progress</a:t>
            </a:r>
            <a:r>
              <a:rPr lang="en-GB" sz="1800" dirty="0"/>
              <a:t> on the previous Strategy Priorities; the main </a:t>
            </a:r>
            <a:r>
              <a:rPr lang="en-GB" sz="1800" b="1" dirty="0"/>
              <a:t>drivers</a:t>
            </a:r>
            <a:r>
              <a:rPr lang="en-GB" sz="1800" dirty="0"/>
              <a:t> for the new strategy – national and local (legislation and policies); </a:t>
            </a:r>
            <a:r>
              <a:rPr lang="en-GB" sz="1800" b="1" dirty="0"/>
              <a:t>Evidence base </a:t>
            </a:r>
            <a:r>
              <a:rPr lang="en-GB" sz="1800" dirty="0"/>
              <a:t>of what we know about carers locally, and the health inequalities they are facing (data, survey results, consultation); and What we are going </a:t>
            </a:r>
            <a:r>
              <a:rPr lang="en-GB" sz="1800" b="1" dirty="0"/>
              <a:t>to do </a:t>
            </a:r>
            <a:r>
              <a:rPr lang="en-GB" sz="1800" dirty="0"/>
              <a:t>to address the above (Carer Friendly Blueprints, Carers Hub, Support for carers) – will be on the BHCC website</a:t>
            </a:r>
          </a:p>
          <a:p>
            <a:pPr>
              <a:buFont typeface="Wingdings" panose="05000000000000000000" pitchFamily="2" charset="2"/>
              <a:buChar char="ü"/>
            </a:pPr>
            <a:r>
              <a:rPr lang="en-GB" dirty="0"/>
              <a:t>We aim to launch the </a:t>
            </a:r>
            <a:r>
              <a:rPr lang="en-GB" b="1" dirty="0"/>
              <a:t>new strategy </a:t>
            </a:r>
            <a:r>
              <a:rPr lang="en-GB" dirty="0"/>
              <a:t>in the new year</a:t>
            </a:r>
            <a:r>
              <a:rPr lang="en-GB" sz="2400" dirty="0"/>
              <a:t>, </a:t>
            </a:r>
            <a:r>
              <a:rPr lang="en-GB" sz="1800" dirty="0"/>
              <a:t>which will be BHCC’s commitment to carers, and integrate with the wider systems within Sussex</a:t>
            </a:r>
          </a:p>
          <a:p>
            <a:pPr>
              <a:buFont typeface="Wingdings" panose="05000000000000000000" pitchFamily="2" charset="2"/>
              <a:buChar char="ü"/>
            </a:pPr>
            <a:r>
              <a:rPr lang="en-GB" dirty="0"/>
              <a:t>We have recommissioned the </a:t>
            </a:r>
            <a:r>
              <a:rPr lang="en-GB" b="1" dirty="0"/>
              <a:t>Carers Hub for a further 6 years – </a:t>
            </a:r>
            <a:r>
              <a:rPr lang="en-GB" sz="1800" dirty="0"/>
              <a:t>BHCC had to retender the Carers Hub, which is jointly funded by NHS Sussex, and we redesigned the service to reflect the what carers have told us. </a:t>
            </a:r>
          </a:p>
          <a:p>
            <a:pPr>
              <a:buFont typeface="Wingdings" panose="05000000000000000000" pitchFamily="2" charset="2"/>
              <a:buChar char="ü"/>
            </a:pPr>
            <a:r>
              <a:rPr lang="en-GB" sz="2400" dirty="0"/>
              <a:t>We have drafted </a:t>
            </a:r>
            <a:r>
              <a:rPr lang="en-GB" sz="2400" b="1" dirty="0"/>
              <a:t>Carer Friendly Blueprints </a:t>
            </a:r>
            <a:r>
              <a:rPr lang="en-GB" sz="1800" dirty="0"/>
              <a:t>and will be working with organisations/services across the City to encourage them to complete one, showing their commitment to carers. We will be developing ‘carer friendly’ badges for both these services, and those who provide a Carers Card offer.</a:t>
            </a:r>
            <a:endParaRPr lang="en-GB" dirty="0"/>
          </a:p>
        </p:txBody>
      </p:sp>
    </p:spTree>
    <p:extLst>
      <p:ext uri="{BB962C8B-B14F-4D97-AF65-F5344CB8AC3E}">
        <p14:creationId xmlns:p14="http://schemas.microsoft.com/office/powerpoint/2010/main" val="3722536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68759-70AE-C991-9B94-A0648EB08232}"/>
              </a:ext>
            </a:extLst>
          </p:cNvPr>
          <p:cNvSpPr>
            <a:spLocks noGrp="1"/>
          </p:cNvSpPr>
          <p:nvPr>
            <p:ph type="title"/>
          </p:nvPr>
        </p:nvSpPr>
        <p:spPr>
          <a:solidFill>
            <a:srgbClr val="00B0F0"/>
          </a:solidFill>
        </p:spPr>
        <p:txBody>
          <a:bodyPr/>
          <a:lstStyle/>
          <a:p>
            <a:pPr algn="ctr"/>
            <a:r>
              <a:rPr lang="en-GB" b="1" dirty="0"/>
              <a:t>New Carers Hub Contract from March’25</a:t>
            </a:r>
          </a:p>
        </p:txBody>
      </p:sp>
      <p:sp>
        <p:nvSpPr>
          <p:cNvPr id="3" name="Content Placeholder 2">
            <a:extLst>
              <a:ext uri="{FF2B5EF4-FFF2-40B4-BE49-F238E27FC236}">
                <a16:creationId xmlns:a16="http://schemas.microsoft.com/office/drawing/2014/main" id="{D4CEAD74-45B3-7484-94DF-A4D8DC5066FC}"/>
              </a:ext>
            </a:extLst>
          </p:cNvPr>
          <p:cNvSpPr>
            <a:spLocks noGrp="1"/>
          </p:cNvSpPr>
          <p:nvPr>
            <p:ph idx="1"/>
          </p:nvPr>
        </p:nvSpPr>
        <p:spPr/>
        <p:txBody>
          <a:bodyPr>
            <a:normAutofit/>
          </a:bodyPr>
          <a:lstStyle/>
          <a:p>
            <a:pPr marL="0" indent="0">
              <a:buNone/>
            </a:pPr>
            <a:r>
              <a:rPr lang="en-GB" dirty="0"/>
              <a:t>4 elements to the new Carers Hub:</a:t>
            </a:r>
          </a:p>
          <a:p>
            <a:pPr marL="0" indent="0">
              <a:buNone/>
            </a:pPr>
            <a:r>
              <a:rPr lang="en-GB" b="1" dirty="0"/>
              <a:t>Carer Representation </a:t>
            </a:r>
            <a:r>
              <a:rPr lang="en-GB" dirty="0"/>
              <a:t>– </a:t>
            </a:r>
            <a:r>
              <a:rPr lang="en-GB" sz="2000" dirty="0"/>
              <a:t>carer involvement, co-production</a:t>
            </a:r>
          </a:p>
          <a:p>
            <a:pPr marL="0" indent="0">
              <a:buNone/>
            </a:pPr>
            <a:r>
              <a:rPr lang="en-GB" b="1" dirty="0"/>
              <a:t>Carer Awareness </a:t>
            </a:r>
            <a:r>
              <a:rPr lang="en-GB" dirty="0"/>
              <a:t>– </a:t>
            </a:r>
            <a:r>
              <a:rPr lang="en-GB" sz="2000" dirty="0"/>
              <a:t>a programme of carer awareness linked to the ‘blueprints’ </a:t>
            </a:r>
          </a:p>
          <a:p>
            <a:pPr marL="0" indent="0">
              <a:buNone/>
            </a:pPr>
            <a:r>
              <a:rPr lang="en-GB" b="1" dirty="0"/>
              <a:t>Carers Single Point of Contact </a:t>
            </a:r>
            <a:r>
              <a:rPr lang="en-GB" dirty="0"/>
              <a:t>– </a:t>
            </a:r>
            <a:r>
              <a:rPr lang="en-GB" sz="2000" dirty="0"/>
              <a:t>continuing the success of the current Hub, with added Carers Register; Proactive contact; integrated within key initiatives across the City, including the Integrated Care Teams, so clear pathways; Carers Offer (carers card, emergency back up, digital offer); Carers Assessments (link to BHCC); </a:t>
            </a:r>
          </a:p>
          <a:p>
            <a:pPr marL="0" indent="0">
              <a:buNone/>
            </a:pPr>
            <a:r>
              <a:rPr lang="en-GB" b="1" dirty="0"/>
              <a:t>Carers Dedicated Services </a:t>
            </a:r>
            <a:r>
              <a:rPr lang="en-GB" dirty="0"/>
              <a:t>– </a:t>
            </a:r>
            <a:r>
              <a:rPr lang="en-GB" sz="2000" dirty="0"/>
              <a:t>this includes Peer Support; Engagement; 1:1 support projects; volunteer support; with a focus on addressing the known health inequalities faced by carers.</a:t>
            </a:r>
          </a:p>
        </p:txBody>
      </p:sp>
      <p:pic>
        <p:nvPicPr>
          <p:cNvPr id="4" name="Picture 3" descr="A black and white logo&#10;&#10;Description automatically generated with medium confidence">
            <a:extLst>
              <a:ext uri="{FF2B5EF4-FFF2-40B4-BE49-F238E27FC236}">
                <a16:creationId xmlns:a16="http://schemas.microsoft.com/office/drawing/2014/main" id="{B5E65AA1-382E-2947-5E11-87B554DFA615}"/>
              </a:ext>
            </a:extLst>
          </p:cNvPr>
          <p:cNvPicPr>
            <a:picLocks noChangeAspect="1"/>
          </p:cNvPicPr>
          <p:nvPr/>
        </p:nvPicPr>
        <p:blipFill>
          <a:blip r:embed="rId2"/>
          <a:stretch>
            <a:fillRect/>
          </a:stretch>
        </p:blipFill>
        <p:spPr>
          <a:xfrm>
            <a:off x="10375788" y="5450475"/>
            <a:ext cx="1666875" cy="1114425"/>
          </a:xfrm>
          <a:prstGeom prst="rect">
            <a:avLst/>
          </a:prstGeom>
        </p:spPr>
      </p:pic>
    </p:spTree>
    <p:extLst>
      <p:ext uri="{BB962C8B-B14F-4D97-AF65-F5344CB8AC3E}">
        <p14:creationId xmlns:p14="http://schemas.microsoft.com/office/powerpoint/2010/main" val="2027872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34DB9-D878-75B5-0146-7FC3CD63828A}"/>
              </a:ext>
            </a:extLst>
          </p:cNvPr>
          <p:cNvSpPr>
            <a:spLocks noGrp="1"/>
          </p:cNvSpPr>
          <p:nvPr>
            <p:ph type="title"/>
          </p:nvPr>
        </p:nvSpPr>
        <p:spPr>
          <a:solidFill>
            <a:srgbClr val="00B0F0"/>
          </a:solidFill>
        </p:spPr>
        <p:txBody>
          <a:bodyPr/>
          <a:lstStyle/>
          <a:p>
            <a:pPr algn="ctr"/>
            <a:r>
              <a:rPr lang="en-GB" b="1" dirty="0"/>
              <a:t>The aim of the Carers Strategy – a Carer Friendly City 2025</a:t>
            </a:r>
          </a:p>
        </p:txBody>
      </p:sp>
      <p:sp>
        <p:nvSpPr>
          <p:cNvPr id="3" name="Content Placeholder 2">
            <a:extLst>
              <a:ext uri="{FF2B5EF4-FFF2-40B4-BE49-F238E27FC236}">
                <a16:creationId xmlns:a16="http://schemas.microsoft.com/office/drawing/2014/main" id="{AC2D0B4E-CEB6-A868-A2D2-E8C8D831630B}"/>
              </a:ext>
            </a:extLst>
          </p:cNvPr>
          <p:cNvSpPr>
            <a:spLocks noGrp="1"/>
          </p:cNvSpPr>
          <p:nvPr>
            <p:ph idx="1"/>
          </p:nvPr>
        </p:nvSpPr>
        <p:spPr/>
        <p:txBody>
          <a:bodyPr/>
          <a:lstStyle/>
          <a:p>
            <a:pPr marL="0" indent="0">
              <a:lnSpc>
                <a:spcPct val="107000"/>
              </a:lnSpc>
              <a:spcAft>
                <a:spcPts val="800"/>
              </a:spcAft>
              <a:buNone/>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 City that:</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Understands the needs of carers and the impact of caring</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Encourages carers to speak about their experiences, recognising and valuing their contribution</a:t>
            </a:r>
          </a:p>
          <a:p>
            <a:pPr marL="342900" lvl="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Supports them in their caring role, as well as ensuring they have a life alongside caring</a:t>
            </a:r>
          </a:p>
          <a:p>
            <a:pPr marL="0" indent="0">
              <a:buNone/>
            </a:pPr>
            <a:r>
              <a:rPr lang="en-GB" dirty="0"/>
              <a:t>THINK CARER – see me, hear me, support me!</a:t>
            </a:r>
          </a:p>
          <a:p>
            <a:pPr marL="0" indent="0">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Supporting unpaid carers is everyone’s business, the City needs to Think Carer – reaching out to carers wherever we can by understanding the daily reality of caring, recognising that they are often under a lot of pressure and tend to be hidden from view. Through integrated, partnership working between key providers we can improve the lives of carers, assisting them to maintain a healthy lifestyle, and relationships with friends; balance work and caring; participate in education; access essential services for the person they care for, and themselves.  </a:t>
            </a:r>
          </a:p>
          <a:p>
            <a:pPr marL="0" indent="0">
              <a:buNone/>
            </a:pPr>
            <a:endParaRPr lang="en-GB" dirty="0"/>
          </a:p>
        </p:txBody>
      </p:sp>
      <p:pic>
        <p:nvPicPr>
          <p:cNvPr id="4" name="Picture 3" descr="A black and white logo&#10;&#10;Description automatically generated with medium confidence">
            <a:extLst>
              <a:ext uri="{FF2B5EF4-FFF2-40B4-BE49-F238E27FC236}">
                <a16:creationId xmlns:a16="http://schemas.microsoft.com/office/drawing/2014/main" id="{37392021-E0FD-07D4-FEB1-64E515E34558}"/>
              </a:ext>
            </a:extLst>
          </p:cNvPr>
          <p:cNvPicPr>
            <a:picLocks noChangeAspect="1"/>
          </p:cNvPicPr>
          <p:nvPr/>
        </p:nvPicPr>
        <p:blipFill>
          <a:blip r:embed="rId2"/>
          <a:stretch>
            <a:fillRect/>
          </a:stretch>
        </p:blipFill>
        <p:spPr>
          <a:xfrm>
            <a:off x="10346291" y="5524217"/>
            <a:ext cx="1666875" cy="1114425"/>
          </a:xfrm>
          <a:prstGeom prst="rect">
            <a:avLst/>
          </a:prstGeom>
        </p:spPr>
      </p:pic>
    </p:spTree>
    <p:extLst>
      <p:ext uri="{BB962C8B-B14F-4D97-AF65-F5344CB8AC3E}">
        <p14:creationId xmlns:p14="http://schemas.microsoft.com/office/powerpoint/2010/main" val="2512503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4C9F0-4A20-7B0A-2F2C-E3A8CD9E3A4A}"/>
              </a:ext>
            </a:extLst>
          </p:cNvPr>
          <p:cNvSpPr>
            <a:spLocks noGrp="1"/>
          </p:cNvSpPr>
          <p:nvPr>
            <p:ph type="title"/>
          </p:nvPr>
        </p:nvSpPr>
        <p:spPr>
          <a:solidFill>
            <a:srgbClr val="00B0F0"/>
          </a:solidFill>
        </p:spPr>
        <p:txBody>
          <a:bodyPr/>
          <a:lstStyle/>
          <a:p>
            <a:pPr algn="ctr"/>
            <a:r>
              <a:rPr lang="en-GB" b="1" dirty="0"/>
              <a:t>‘Blueprints’ for Carer Friendly Services</a:t>
            </a:r>
          </a:p>
        </p:txBody>
      </p:sp>
      <p:sp>
        <p:nvSpPr>
          <p:cNvPr id="3" name="Content Placeholder 2">
            <a:extLst>
              <a:ext uri="{FF2B5EF4-FFF2-40B4-BE49-F238E27FC236}">
                <a16:creationId xmlns:a16="http://schemas.microsoft.com/office/drawing/2014/main" id="{17D11457-27C6-1D13-C703-DCA17B23FDCE}"/>
              </a:ext>
            </a:extLst>
          </p:cNvPr>
          <p:cNvSpPr>
            <a:spLocks noGrp="1"/>
          </p:cNvSpPr>
          <p:nvPr>
            <p:ph idx="1"/>
          </p:nvPr>
        </p:nvSpPr>
        <p:spPr/>
        <p:txBody>
          <a:bodyPr>
            <a:normAutofit/>
          </a:bodyPr>
          <a:lstStyle/>
          <a:p>
            <a:pPr marL="0" indent="0">
              <a:lnSpc>
                <a:spcPct val="107000"/>
              </a:lnSpc>
              <a:spcAft>
                <a:spcPts val="800"/>
              </a:spcAft>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‘Blueprints’ or framework for Carer Friendly Services (cross reference with the 8 priorities):</a:t>
            </a:r>
          </a:p>
          <a:p>
            <a:pPr lvl="0">
              <a:lnSpc>
                <a:spcPct val="107000"/>
              </a:lnSpc>
              <a:spcAft>
                <a:spcPts val="800"/>
              </a:spcAft>
              <a:buFont typeface="+mj-lt"/>
              <a:buAutoNum type="arabicPeriod"/>
              <a:tabLst>
                <a:tab pos="457200" algn="l"/>
              </a:tabLs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Evidence base for addressing the needs of carers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local data and research of a carers profile which should include: Health inequality issues; Local research, data, recommendations; Local population data; and National data, for local assumptions</a:t>
            </a:r>
          </a:p>
          <a:p>
            <a:pPr marL="342900" lvl="0" indent="-342900">
              <a:lnSpc>
                <a:spcPct val="107000"/>
              </a:lnSpc>
              <a:spcAft>
                <a:spcPts val="800"/>
              </a:spcAft>
              <a:buFont typeface="+mj-lt"/>
              <a:buAutoNum type="arabicPeriod"/>
              <a:tabLst>
                <a:tab pos="457200" algn="l"/>
              </a:tabLs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Available resources to support ‘carer friendly’ provision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what is known to improve outcomes for carers, which this service could utilise, work with carers through co-production</a:t>
            </a:r>
          </a:p>
          <a:p>
            <a:pPr marL="342900" lvl="0" indent="-342900">
              <a:lnSpc>
                <a:spcPct val="107000"/>
              </a:lnSpc>
              <a:spcAft>
                <a:spcPts val="800"/>
              </a:spcAft>
              <a:buFont typeface="+mj-lt"/>
              <a:buAutoNum type="arabicPeriod"/>
              <a:tabLst>
                <a:tab pos="457200" algn="l"/>
              </a:tabLs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Commitment to carer -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be clear about how your service will address the 8 priorities through these 3 areas: What are the legal Carers Rights in this service area? What should carers expect from the service area? How can carers feedback on their experience of how carer friendly the service is?</a:t>
            </a:r>
          </a:p>
          <a:p>
            <a:pPr marL="342900" lvl="0" indent="-342900">
              <a:lnSpc>
                <a:spcPct val="107000"/>
              </a:lnSpc>
              <a:spcAft>
                <a:spcPts val="800"/>
              </a:spcAft>
              <a:buFont typeface="+mj-lt"/>
              <a:buAutoNum type="arabicPeriod"/>
              <a:tabLst>
                <a:tab pos="457200" algn="l"/>
              </a:tabLs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Measuring progress and adding to the evidence base –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measure and evaluate the impact of the ‘commitments to carers’, and then feed that in as new evidence</a:t>
            </a:r>
          </a:p>
          <a:p>
            <a:pPr marL="914400" lvl="2" indent="0">
              <a:lnSpc>
                <a:spcPct val="107000"/>
              </a:lnSpc>
              <a:spcAft>
                <a:spcPts val="800"/>
              </a:spcAft>
              <a:buNone/>
              <a:tabLst>
                <a:tab pos="137160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5" name="Picture 4" descr="A black and white logo&#10;&#10;Description automatically generated with medium confidence">
            <a:extLst>
              <a:ext uri="{FF2B5EF4-FFF2-40B4-BE49-F238E27FC236}">
                <a16:creationId xmlns:a16="http://schemas.microsoft.com/office/drawing/2014/main" id="{9EBD3E0B-6ECB-572C-DB6C-614973CA3613}"/>
              </a:ext>
            </a:extLst>
          </p:cNvPr>
          <p:cNvPicPr>
            <a:picLocks noChangeAspect="1"/>
          </p:cNvPicPr>
          <p:nvPr/>
        </p:nvPicPr>
        <p:blipFill>
          <a:blip r:embed="rId2"/>
          <a:stretch>
            <a:fillRect/>
          </a:stretch>
        </p:blipFill>
        <p:spPr>
          <a:xfrm>
            <a:off x="10390536" y="5406229"/>
            <a:ext cx="1666875" cy="1114425"/>
          </a:xfrm>
          <a:prstGeom prst="rect">
            <a:avLst/>
          </a:prstGeom>
        </p:spPr>
      </p:pic>
    </p:spTree>
    <p:extLst>
      <p:ext uri="{BB962C8B-B14F-4D97-AF65-F5344CB8AC3E}">
        <p14:creationId xmlns:p14="http://schemas.microsoft.com/office/powerpoint/2010/main" val="173688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A5D13-B7BA-7919-D424-049EEEB3EA6B}"/>
              </a:ext>
            </a:extLst>
          </p:cNvPr>
          <p:cNvSpPr>
            <a:spLocks noGrp="1"/>
          </p:cNvSpPr>
          <p:nvPr>
            <p:ph type="title"/>
          </p:nvPr>
        </p:nvSpPr>
        <p:spPr>
          <a:solidFill>
            <a:srgbClr val="00B0F0"/>
          </a:solidFill>
        </p:spPr>
        <p:txBody>
          <a:bodyPr/>
          <a:lstStyle/>
          <a:p>
            <a:pPr algn="ctr"/>
            <a:r>
              <a:rPr lang="en-GB" b="1" dirty="0"/>
              <a:t>Cycle of building a Carer Friendly City</a:t>
            </a:r>
          </a:p>
        </p:txBody>
      </p:sp>
      <p:graphicFrame>
        <p:nvGraphicFramePr>
          <p:cNvPr id="4" name="Content Placeholder 3">
            <a:extLst>
              <a:ext uri="{FF2B5EF4-FFF2-40B4-BE49-F238E27FC236}">
                <a16:creationId xmlns:a16="http://schemas.microsoft.com/office/drawing/2014/main" id="{6C4B2089-A44C-19EB-609A-BBC0E2AF62F9}"/>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8216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947</TotalTime>
  <Words>1146</Words>
  <Application>Microsoft Office PowerPoint</Application>
  <PresentationFormat>Widescreen</PresentationFormat>
  <Paragraphs>73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Calibri Light</vt:lpstr>
      <vt:lpstr>Symbol</vt:lpstr>
      <vt:lpstr>Wingdings</vt:lpstr>
      <vt:lpstr>Office Theme</vt:lpstr>
      <vt:lpstr>Carers Strategy development THINK CARER – building a Carer Friendly City </vt:lpstr>
      <vt:lpstr>Last years Carers Rights Day</vt:lpstr>
      <vt:lpstr>Carers have told us…….</vt:lpstr>
      <vt:lpstr>PowerPoint Presentation</vt:lpstr>
      <vt:lpstr>So what have we done……</vt:lpstr>
      <vt:lpstr>New Carers Hub Contract from March’25</vt:lpstr>
      <vt:lpstr>The aim of the Carers Strategy – a Carer Friendly City 2025</vt:lpstr>
      <vt:lpstr>‘Blueprints’ for Carer Friendly Services</vt:lpstr>
      <vt:lpstr>Cycle of building a Carer Friendly City</vt:lpstr>
      <vt:lpstr>How can carers continue to be involved in the strategy?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Scambler</dc:creator>
  <cp:lastModifiedBy>Stephen Castellari</cp:lastModifiedBy>
  <cp:revision>6</cp:revision>
  <dcterms:created xsi:type="dcterms:W3CDTF">2024-05-24T08:47:07Z</dcterms:created>
  <dcterms:modified xsi:type="dcterms:W3CDTF">2024-11-26T12:01:56Z</dcterms:modified>
</cp:coreProperties>
</file>